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Introduction : présenter le sujet en 30 secondes. Falco est l'outil de référence pour la détection de menaces en temps réel sur Kubernetes. Projet CNCF graduated, créé par Sysdig, utilisé par Shopify, GitLab, Vinted, Qonto. Annoncer le plan : techno, cas d'usage, mise en oeuvre TP, retour d'expérience.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3 alertes couvrent les 3 niveaux de sévérité par défaut de Falco. Insister sur l'alerte 'Executing binary not part of base image' (Critical) qui se déclenche au démarrage du pod : c'est typiquement le genre de bruit qui pousse au tuning des règles. La 3e alerte (shell) nécessite un TTY réel - point repris dans les difficultés.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4 captures réelles du dashboard Falcosidekick-UI déployé lors du TP. Point clé : 100% des 8 alertes Critical sur 24h sont liées à mon propre outillage (kubectl, claude.exe, ugrep) = aucune menace réelle, que du bruit légitime. Transition naturelle vers la partie 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difficultés concrètes qui montrent qu'on a vraiment fait le TP, pas juste suivi un tuto. La difficulté 3 (TTY) est la plus intéressante à raconter à l'oral : écart entre 'ça marche en local' et 'ça marche dans un pipeline'.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centrale du REX. Le chiffre 100% accroche immédiatement. L'avis personnel doit être nuancé : ni 'c'est génial' ni 'c'est nul'. Insister sur la complémentarité - Falco seul ne suffit pas, il s'inscrit dans une chaîne (Trivy en amont, Kyverno en admission, Falco en runtime).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pistes concrètes d'amélioration : tuning, SIEM, Kyverno, Stratoshark. La conclusion résume en 4 lignes le message principal : Falco = mature + nécessaire + pas suffisant seul. Inviter les questions sur le TP plutôt que sur la théorie.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Présenter les 4 parties imposées par le sujet. Insister sur la partie 3 et 4 qui pèsent le plus dans la note.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Définir Falco simplement : 'un capteur de syscalls Linux + un moteur de règles'. Insister sur le fait que c'est un outil de détection, pas de prévention - point repris en REX. Les chiffres CNCF montrent la maturité du projet : 8 ans, graduated en 2024, 150M+ downloads.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Insister : eBPF = nouvelle génération vs kernel module legacy. Plus sûr, pas de compilation, pas de risque de kernel panic. Le pipeline en 4 temps résume tout ce qu'il faut retenir. La phrase finale positionne Falco vs les autres outils de la chaîne sécurité K8s.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Schéma à expliquer : un Falco par noeud (DaemonSet), il hook les syscalls du kernel, compare aux règles YAML, et envoie les alertes en sortie. Falcosidekick = composant clé pour intégrer Falco dans un SIEM ou un Slack en entreprise. Mentionner Falco Talon qui ouvre la voie à la réponse automatisée (point repris en améliorations).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chiffres sont clés : CNCF graduated met Falco au niveau de Kubernetes, Prometheus, Envoy. Côté adopters : Vinted (Aurimas Rudinskis) et Qonto (Ayoub Elaassal) ont publiquement témoigné lors de la graduation. GitLab et Shopify donnent du crédit industriel.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cas d'usage à connaître pour l'oral : intrusion, réseau, conformité, SIEM. Le verbatim Qonto : 'multi-layered defense approach, Falco's runtime detection' - le positionne en défense en profondeur. L'intégration Stratoshark (KubeCon NA 2025) permet de pivoter d'une alerte vers une capture forensique type Wireshark - argument fort en SOC.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Présenter en miroir : à chaque avantage correspond une limite. Le point le plus important pour l'oral : Falco est un DETECTEUR, pas un préventeur (sauf via Talon). Le bruit / tuning est repris dans la partie 4 avec les 100% de faux positifs de mon TP.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Présenter l'environnement reproductible : Codespace + Kind = pas besoin de cluster cloud. Le choix modern_ebpf est conditionné par le kernel &gt;= 5.8 (vérifié au préalable). À l'oral, montrer brièvement les commandes Helm sans les lire toutes.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slideLayout" Target="../slideLayouts/slideLayout1.xml"/><Relationship Id="rId6" Type="http://schemas.openxmlformats.org/officeDocument/2006/relationships/notesSlide" Target="../notesSlides/notesSlide11.xml"/></Relationships>
</file>

<file path=ppt/slides/_rels/slide12.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slideLayout" Target="../slideLayouts/slideLayout1.xml"/><Relationship Id="rId6" Type="http://schemas.openxmlformats.org/officeDocument/2006/relationships/notesSlide" Target="../notesSlides/notesSlide14.xml"/></Relationships>
</file>

<file path=ppt/slides/_rels/slide2.xml.rels><?xml version="1.0" encoding="UTF-8"?><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slideLayout" Target="../slideLayouts/slideLayout1.xml"/><Relationship Id="rId8" Type="http://schemas.openxmlformats.org/officeDocument/2006/relationships/notesSlide" Target="../notesSlides/notesSlide5.xml"/></Relationships>
</file>

<file path=ppt/slides/_rels/slide6.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1.xml"/><Relationship Id="rId6" Type="http://schemas.openxmlformats.org/officeDocument/2006/relationships/notesSlide" Target="../notesSlides/notesSlide7.xml"/></Relationships>
</file>

<file path=ppt/slides/_rels/slide8.xml.rels><?xml version="1.0" encoding="UTF-8"?><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72A"/>
        </a:solidFill>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1">
            <a:alphaModFix amt="20000"/>
          </a:blip>
          <a:stretch>
            <a:fillRect/>
          </a:stretch>
        </p:blipFill>
        <p:spPr>
          <a:xfrm>
            <a:off x="6766560" y="1371600"/>
            <a:ext cx="2194560" cy="2194560"/>
          </a:xfrm>
          <a:prstGeom prst="rect">
            <a:avLst/>
          </a:prstGeom>
        </p:spPr>
      </p:pic>
      <p:sp>
        <p:nvSpPr>
          <p:cNvPr id="3" name="Text 0"/>
          <p:cNvSpPr/>
          <p:nvPr/>
        </p:nvSpPr>
        <p:spPr>
          <a:xfrm>
            <a:off x="548640" y="640080"/>
            <a:ext cx="7315200" cy="274320"/>
          </a:xfrm>
          <a:prstGeom prst="rect">
            <a:avLst/>
          </a:prstGeom>
          <a:noFill/>
          <a:ln/>
        </p:spPr>
        <p:txBody>
          <a:bodyPr wrap="square" lIns="0" tIns="0" rIns="0" bIns="0" rtlCol="0" anchor="ctr"/>
          <a:lstStyle/>
          <a:p>
            <a:pPr indent="0" marL="0">
              <a:buNone/>
            </a:pPr>
            <a:r>
              <a:rPr lang="en-US" sz="1100" b="1" spc="600" kern="0" dirty="0">
                <a:solidFill>
                  <a:srgbClr val="10B981"/>
                </a:solidFill>
                <a:latin typeface="Calibri" pitchFamily="34" charset="0"/>
                <a:ea typeface="Calibri" pitchFamily="34" charset="-122"/>
                <a:cs typeface="Calibri" pitchFamily="34" charset="-120"/>
              </a:rPr>
              <a:t>BUT3 CYBERSÉCURITÉ - VEILLE TECHNOLOGIQUE</a:t>
            </a:r>
            <a:endParaRPr lang="en-US" sz="1100" dirty="0"/>
          </a:p>
        </p:txBody>
      </p:sp>
      <p:sp>
        <p:nvSpPr>
          <p:cNvPr id="4" name="Text 1"/>
          <p:cNvSpPr/>
          <p:nvPr/>
        </p:nvSpPr>
        <p:spPr>
          <a:xfrm>
            <a:off x="548640" y="1005840"/>
            <a:ext cx="7315200" cy="914400"/>
          </a:xfrm>
          <a:prstGeom prst="rect">
            <a:avLst/>
          </a:prstGeom>
          <a:noFill/>
          <a:ln/>
        </p:spPr>
        <p:txBody>
          <a:bodyPr wrap="square" lIns="0" tIns="0" rIns="0" bIns="0" rtlCol="0" anchor="ctr"/>
          <a:lstStyle/>
          <a:p>
            <a:pPr indent="0" marL="0">
              <a:buNone/>
            </a:pPr>
            <a:r>
              <a:rPr lang="en-US" sz="6000" b="1" dirty="0">
                <a:solidFill>
                  <a:srgbClr val="F1F5F9"/>
                </a:solidFill>
                <a:latin typeface="Cambria" pitchFamily="34" charset="0"/>
                <a:ea typeface="Cambria" pitchFamily="34" charset="-122"/>
                <a:cs typeface="Cambria" pitchFamily="34" charset="-120"/>
              </a:rPr>
              <a:t>Falco</a:t>
            </a:r>
            <a:endParaRPr lang="en-US" sz="6000" dirty="0"/>
          </a:p>
        </p:txBody>
      </p:sp>
      <p:sp>
        <p:nvSpPr>
          <p:cNvPr id="5" name="Text 2"/>
          <p:cNvSpPr/>
          <p:nvPr/>
        </p:nvSpPr>
        <p:spPr>
          <a:xfrm>
            <a:off x="548640" y="1965960"/>
            <a:ext cx="7772400" cy="548640"/>
          </a:xfrm>
          <a:prstGeom prst="rect">
            <a:avLst/>
          </a:prstGeom>
          <a:noFill/>
          <a:ln/>
        </p:spPr>
        <p:txBody>
          <a:bodyPr wrap="square" lIns="0" tIns="0" rIns="0" bIns="0" rtlCol="0" anchor="ctr"/>
          <a:lstStyle/>
          <a:p>
            <a:pPr indent="0" marL="0">
              <a:buNone/>
            </a:pPr>
            <a:r>
              <a:rPr lang="en-US" sz="2200" dirty="0">
                <a:solidFill>
                  <a:srgbClr val="CBD5E1"/>
                </a:solidFill>
                <a:latin typeface="Cambria" pitchFamily="34" charset="0"/>
                <a:ea typeface="Cambria" pitchFamily="34" charset="-122"/>
                <a:cs typeface="Cambria" pitchFamily="34" charset="-120"/>
              </a:rPr>
              <a:t>Détection de menaces runtime sur Kubernetes via eBPF</a:t>
            </a:r>
            <a:endParaRPr lang="en-US" sz="2200" dirty="0"/>
          </a:p>
        </p:txBody>
      </p:sp>
      <p:sp>
        <p:nvSpPr>
          <p:cNvPr id="9" name="Text 6"/>
          <p:cNvSpPr/>
          <p:nvPr/>
        </p:nvSpPr>
        <p:spPr>
          <a:xfrm>
            <a:off x="548640" y="2834640"/>
            <a:ext cx="8229600" cy="274320"/>
          </a:xfrm>
          <a:prstGeom prst="rect">
            <a:avLst/>
          </a:prstGeom>
          <a:noFill/>
          <a:ln/>
        </p:spPr>
        <p:txBody>
          <a:bodyPr wrap="square" lIns="0" tIns="0" rIns="0" bIns="0" rtlCol="0" anchor="ctr"/>
          <a:lstStyle/>
          <a:p>
            <a:pPr indent="0" marL="0">
              <a:buNone/>
            </a:pPr>
            <a:r>
              <a:rPr lang="en-US" sz="1000" i="1" dirty="0">
                <a:solidFill>
                  <a:srgbClr val="64748B"/>
                </a:solidFill>
                <a:latin typeface="Calibri" pitchFamily="34" charset="0"/>
                <a:ea typeface="Calibri" pitchFamily="34" charset="-122"/>
                <a:cs typeface="Calibri" pitchFamily="34" charset="-120"/>
              </a:rPr>
              <a:t>Code et documentation : github.com/MorganSalhi/tpjacky</a:t>
            </a:r>
            <a:endParaRPr lang="en-US" sz="1000" dirty="0"/>
          </a:p>
        </p:txBody>
      </p:sp>
      <p:sp>
        <p:nvSpPr>
          <p:cNvPr id="7" name="Text 4"/>
          <p:cNvSpPr/>
          <p:nvPr/>
        </p:nvSpPr>
        <p:spPr>
          <a:xfrm>
            <a:off x="548640" y="3017520"/>
            <a:ext cx="7315200" cy="822960"/>
          </a:xfrm>
          <a:prstGeom prst="rect">
            <a:avLst/>
          </a:prstGeom>
          <a:noFill/>
          <a:ln/>
        </p:spPr>
        <p:txBody>
          <a:bodyPr wrap="square" lIns="0" tIns="0" rIns="0" bIns="0" rtlCol="0" anchor="ctr"/>
          <a:lstStyle/>
          <a:p>
            <a:pPr indent="0" marL="0">
              <a:buNone/>
            </a:pPr>
            <a:r>
              <a:rPr lang="en-US" sz="1600" b="1" dirty="0">
                <a:solidFill>
                  <a:srgbClr val="F1F5F9"/>
                </a:solidFill>
                <a:latin typeface="Calibri" pitchFamily="34" charset="0"/>
                <a:ea typeface="Calibri" pitchFamily="34" charset="-122"/>
                <a:cs typeface="Calibri" pitchFamily="34" charset="-120"/>
              </a:rPr>
              <a:t>Morgan Salhi</a:t>
            </a:r>
            <a:endParaRPr lang="en-US" sz="1600" dirty="0"/>
          </a:p>
          <a:p>
            <a:pPr indent="0" marL="0">
              <a:buNone/>
            </a:pPr>
            <a:r>
              <a:rPr lang="en-US" sz="1400" dirty="0">
                <a:solidFill>
                  <a:srgbClr val="94A3B8"/>
                </a:solidFill>
                <a:latin typeface="Calibri" pitchFamily="34" charset="0"/>
                <a:ea typeface="Calibri" pitchFamily="34" charset="-122"/>
                <a:cs typeface="Calibri" pitchFamily="34" charset="-120"/>
              </a:rPr>
              <a:t>IUT de Nice - Sophia Antipolis - Promotion 2026</a:t>
            </a:r>
            <a:endParaRPr lang="en-US" sz="1600" dirty="0"/>
          </a:p>
        </p:txBody>
      </p:sp>
      <p:sp>
        <p:nvSpPr>
          <p:cNvPr id="8" name="Text 5"/>
          <p:cNvSpPr/>
          <p:nvPr/>
        </p:nvSpPr>
        <p:spPr>
          <a:xfrm>
            <a:off x="548640" y="4503420"/>
            <a:ext cx="8229600" cy="274320"/>
          </a:xfrm>
          <a:prstGeom prst="rect">
            <a:avLst/>
          </a:prstGeom>
          <a:noFill/>
          <a:ln/>
        </p:spPr>
        <p:txBody>
          <a:bodyPr wrap="square" lIns="0" tIns="0" rIns="0" bIns="0" rtlCol="0" anchor="ctr"/>
          <a:lstStyle/>
          <a:p>
            <a:pPr indent="0" marL="0">
              <a:buNone/>
            </a:pPr>
            <a:r>
              <a:rPr lang="en-US" sz="1000" i="1" dirty="0">
                <a:solidFill>
                  <a:srgbClr val="64748B"/>
                </a:solidFill>
                <a:latin typeface="Calibri" pitchFamily="34" charset="0"/>
                <a:ea typeface="Calibri" pitchFamily="34" charset="-122"/>
                <a:cs typeface="Calibri" pitchFamily="34" charset="-120"/>
              </a:rPr>
              <a:t>Projet CNCF graduated  ·  Sysdig  ·  eBPF  ·  Runtime Security</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03  ·  MISE EN OEUVRE TECHNIQUE</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Trois alertes Falco capturées sur le pod de test</a:t>
            </a:r>
            <a:endParaRPr lang="en-US" sz="2800" dirty="0"/>
          </a:p>
        </p:txBody>
      </p:sp>
      <p:sp>
        <p:nvSpPr>
          <p:cNvPr id="4" name="Shape 2"/>
          <p:cNvSpPr/>
          <p:nvPr/>
        </p:nvSpPr>
        <p:spPr>
          <a:xfrm>
            <a:off x="320040" y="1325880"/>
            <a:ext cx="2743200" cy="3200400"/>
          </a:xfrm>
          <a:prstGeom prst="roundRect">
            <a:avLst>
              <a:gd name="adj" fmla="val 2000"/>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5" name="Shape 3"/>
          <p:cNvSpPr/>
          <p:nvPr/>
        </p:nvSpPr>
        <p:spPr>
          <a:xfrm>
            <a:off x="457200" y="1463040"/>
            <a:ext cx="914400" cy="292608"/>
          </a:xfrm>
          <a:prstGeom prst="roundRect">
            <a:avLst>
              <a:gd name="adj" fmla="val 9375"/>
            </a:avLst>
          </a:prstGeom>
          <a:solidFill>
            <a:srgbClr val="F59E0B"/>
          </a:solidFill>
          <a:ln w="12700">
            <a:solidFill>
              <a:srgbClr val="F59E0B"/>
            </a:solidFill>
            <a:prstDash val="solid"/>
          </a:ln>
        </p:spPr>
      </p:sp>
      <p:sp>
        <p:nvSpPr>
          <p:cNvPr id="6" name="Text 4"/>
          <p:cNvSpPr/>
          <p:nvPr/>
        </p:nvSpPr>
        <p:spPr>
          <a:xfrm>
            <a:off x="457200" y="1463040"/>
            <a:ext cx="914400" cy="292608"/>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Warning</a:t>
            </a:r>
            <a:endParaRPr lang="en-US" sz="1000" dirty="0"/>
          </a:p>
        </p:txBody>
      </p:sp>
      <p:sp>
        <p:nvSpPr>
          <p:cNvPr id="7" name="Text 5"/>
          <p:cNvSpPr/>
          <p:nvPr/>
        </p:nvSpPr>
        <p:spPr>
          <a:xfrm>
            <a:off x="457200" y="1828800"/>
            <a:ext cx="2468880" cy="640080"/>
          </a:xfrm>
          <a:prstGeom prst="rect">
            <a:avLst/>
          </a:prstGeom>
          <a:noFill/>
          <a:ln/>
        </p:spPr>
        <p:txBody>
          <a:bodyPr wrap="square" lIns="0" tIns="0" rIns="0" bIns="0" rtlCol="0" anchor="ctr"/>
          <a:lstStyle/>
          <a:p>
            <a:pPr indent="0" marL="0">
              <a:buNone/>
            </a:pPr>
            <a:r>
              <a:rPr lang="en-US" sz="1200" b="1" dirty="0">
                <a:solidFill>
                  <a:srgbClr val="0F172A"/>
                </a:solidFill>
                <a:latin typeface="Cambria" pitchFamily="34" charset="0"/>
                <a:ea typeface="Cambria" pitchFamily="34" charset="-122"/>
                <a:cs typeface="Cambria" pitchFamily="34" charset="-120"/>
              </a:rPr>
              <a:t>Sensitive file opened for reading by non-trusted program</a:t>
            </a:r>
            <a:endParaRPr lang="en-US" sz="1200" dirty="0"/>
          </a:p>
        </p:txBody>
      </p:sp>
      <p:sp>
        <p:nvSpPr>
          <p:cNvPr id="8" name="Text 6"/>
          <p:cNvSpPr/>
          <p:nvPr/>
        </p:nvSpPr>
        <p:spPr>
          <a:xfrm>
            <a:off x="457200" y="25146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proc.cmdline</a:t>
            </a:r>
            <a:endParaRPr lang="en-US" sz="850" dirty="0"/>
          </a:p>
        </p:txBody>
      </p:sp>
      <p:sp>
        <p:nvSpPr>
          <p:cNvPr id="9" name="Text 7"/>
          <p:cNvSpPr/>
          <p:nvPr/>
        </p:nvSpPr>
        <p:spPr>
          <a:xfrm>
            <a:off x="457200" y="26791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cat /etc/shadow</a:t>
            </a:r>
            <a:endParaRPr lang="en-US" sz="950" dirty="0"/>
          </a:p>
        </p:txBody>
      </p:sp>
      <p:sp>
        <p:nvSpPr>
          <p:cNvPr id="10" name="Text 8"/>
          <p:cNvSpPr/>
          <p:nvPr/>
        </p:nvSpPr>
        <p:spPr>
          <a:xfrm>
            <a:off x="457200" y="29718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proc.pname</a:t>
            </a:r>
            <a:endParaRPr lang="en-US" sz="850" dirty="0"/>
          </a:p>
        </p:txBody>
      </p:sp>
      <p:sp>
        <p:nvSpPr>
          <p:cNvPr id="11" name="Text 9"/>
          <p:cNvSpPr/>
          <p:nvPr/>
        </p:nvSpPr>
        <p:spPr>
          <a:xfrm>
            <a:off x="457200" y="31363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sh</a:t>
            </a:r>
            <a:endParaRPr lang="en-US" sz="950" dirty="0"/>
          </a:p>
        </p:txBody>
      </p:sp>
      <p:sp>
        <p:nvSpPr>
          <p:cNvPr id="12" name="Text 10"/>
          <p:cNvSpPr/>
          <p:nvPr/>
        </p:nvSpPr>
        <p:spPr>
          <a:xfrm>
            <a:off x="457200" y="34290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cible</a:t>
            </a:r>
            <a:endParaRPr lang="en-US" sz="850" dirty="0"/>
          </a:p>
        </p:txBody>
      </p:sp>
      <p:sp>
        <p:nvSpPr>
          <p:cNvPr id="13" name="Text 11"/>
          <p:cNvSpPr/>
          <p:nvPr/>
        </p:nvSpPr>
        <p:spPr>
          <a:xfrm>
            <a:off x="457200" y="35935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/etc/shadow</a:t>
            </a:r>
            <a:endParaRPr lang="en-US" sz="950" dirty="0"/>
          </a:p>
        </p:txBody>
      </p:sp>
      <p:sp>
        <p:nvSpPr>
          <p:cNvPr id="14" name="Text 12"/>
          <p:cNvSpPr/>
          <p:nvPr/>
        </p:nvSpPr>
        <p:spPr>
          <a:xfrm>
            <a:off x="457200" y="3886200"/>
            <a:ext cx="2468880" cy="548640"/>
          </a:xfrm>
          <a:prstGeom prst="rect">
            <a:avLst/>
          </a:prstGeom>
          <a:noFill/>
          <a:ln/>
        </p:spPr>
        <p:txBody>
          <a:bodyPr wrap="square" lIns="0" tIns="0" rIns="0" bIns="0" rtlCol="0" anchor="ctr"/>
          <a:lstStyle/>
          <a:p>
            <a:pPr indent="0" marL="0">
              <a:buNone/>
            </a:pPr>
            <a:r>
              <a:rPr lang="en-US" sz="950" i="1" dirty="0">
                <a:solidFill>
                  <a:srgbClr val="475569"/>
                </a:solidFill>
                <a:latin typeface="Calibri" pitchFamily="34" charset="0"/>
                <a:ea typeface="Calibri" pitchFamily="34" charset="-122"/>
                <a:cs typeface="Calibri" pitchFamily="34" charset="-120"/>
              </a:rPr>
              <a:t>Lecture d'un fichier sensible depuis un binaire non listé</a:t>
            </a:r>
            <a:endParaRPr lang="en-US" sz="950" dirty="0"/>
          </a:p>
        </p:txBody>
      </p:sp>
      <p:sp>
        <p:nvSpPr>
          <p:cNvPr id="15" name="Shape 13"/>
          <p:cNvSpPr/>
          <p:nvPr/>
        </p:nvSpPr>
        <p:spPr>
          <a:xfrm>
            <a:off x="3200400" y="1325880"/>
            <a:ext cx="2743200" cy="3200400"/>
          </a:xfrm>
          <a:prstGeom prst="roundRect">
            <a:avLst>
              <a:gd name="adj" fmla="val 2000"/>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6" name="Shape 14"/>
          <p:cNvSpPr/>
          <p:nvPr/>
        </p:nvSpPr>
        <p:spPr>
          <a:xfrm>
            <a:off x="3337560" y="1463040"/>
            <a:ext cx="914400" cy="292608"/>
          </a:xfrm>
          <a:prstGeom prst="roundRect">
            <a:avLst>
              <a:gd name="adj" fmla="val 9375"/>
            </a:avLst>
          </a:prstGeom>
          <a:solidFill>
            <a:srgbClr val="DC2626"/>
          </a:solidFill>
          <a:ln w="12700">
            <a:solidFill>
              <a:srgbClr val="DC2626"/>
            </a:solidFill>
            <a:prstDash val="solid"/>
          </a:ln>
        </p:spPr>
      </p:sp>
      <p:sp>
        <p:nvSpPr>
          <p:cNvPr id="17" name="Text 15"/>
          <p:cNvSpPr/>
          <p:nvPr/>
        </p:nvSpPr>
        <p:spPr>
          <a:xfrm>
            <a:off x="3337560" y="1463040"/>
            <a:ext cx="914400" cy="292608"/>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Critical</a:t>
            </a:r>
            <a:endParaRPr lang="en-US" sz="1000" dirty="0"/>
          </a:p>
        </p:txBody>
      </p:sp>
      <p:sp>
        <p:nvSpPr>
          <p:cNvPr id="18" name="Text 16"/>
          <p:cNvSpPr/>
          <p:nvPr/>
        </p:nvSpPr>
        <p:spPr>
          <a:xfrm>
            <a:off x="3337560" y="1828800"/>
            <a:ext cx="2468880" cy="640080"/>
          </a:xfrm>
          <a:prstGeom prst="rect">
            <a:avLst/>
          </a:prstGeom>
          <a:noFill/>
          <a:ln/>
        </p:spPr>
        <p:txBody>
          <a:bodyPr wrap="square" lIns="0" tIns="0" rIns="0" bIns="0" rtlCol="0" anchor="ctr"/>
          <a:lstStyle/>
          <a:p>
            <a:pPr indent="0" marL="0">
              <a:buNone/>
            </a:pPr>
            <a:r>
              <a:rPr lang="en-US" sz="1200" b="1" dirty="0">
                <a:solidFill>
                  <a:srgbClr val="0F172A"/>
                </a:solidFill>
                <a:latin typeface="Cambria" pitchFamily="34" charset="0"/>
                <a:ea typeface="Cambria" pitchFamily="34" charset="-122"/>
                <a:cs typeface="Cambria" pitchFamily="34" charset="-120"/>
              </a:rPr>
              <a:t>Executing binary not part of base image</a:t>
            </a:r>
            <a:endParaRPr lang="en-US" sz="1200" dirty="0"/>
          </a:p>
        </p:txBody>
      </p:sp>
      <p:sp>
        <p:nvSpPr>
          <p:cNvPr id="19" name="Text 17"/>
          <p:cNvSpPr/>
          <p:nvPr/>
        </p:nvSpPr>
        <p:spPr>
          <a:xfrm>
            <a:off x="3337560" y="25146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proc.cmdline</a:t>
            </a:r>
            <a:endParaRPr lang="en-US" sz="850" dirty="0"/>
          </a:p>
        </p:txBody>
      </p:sp>
      <p:sp>
        <p:nvSpPr>
          <p:cNvPr id="20" name="Text 18"/>
          <p:cNvSpPr/>
          <p:nvPr/>
        </p:nvSpPr>
        <p:spPr>
          <a:xfrm>
            <a:off x="3337560" y="26791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mount</a:t>
            </a:r>
            <a:endParaRPr lang="en-US" sz="950" dirty="0"/>
          </a:p>
        </p:txBody>
      </p:sp>
      <p:sp>
        <p:nvSpPr>
          <p:cNvPr id="21" name="Text 19"/>
          <p:cNvSpPr/>
          <p:nvPr/>
        </p:nvSpPr>
        <p:spPr>
          <a:xfrm>
            <a:off x="3337560" y="29718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proc.pname</a:t>
            </a:r>
            <a:endParaRPr lang="en-US" sz="850" dirty="0"/>
          </a:p>
        </p:txBody>
      </p:sp>
      <p:sp>
        <p:nvSpPr>
          <p:cNvPr id="22" name="Text 20"/>
          <p:cNvSpPr/>
          <p:nvPr/>
        </p:nvSpPr>
        <p:spPr>
          <a:xfrm>
            <a:off x="3337560" y="31363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runc:[1:CHILD]</a:t>
            </a:r>
            <a:endParaRPr lang="en-US" sz="950" dirty="0"/>
          </a:p>
        </p:txBody>
      </p:sp>
      <p:sp>
        <p:nvSpPr>
          <p:cNvPr id="23" name="Text 21"/>
          <p:cNvSpPr/>
          <p:nvPr/>
        </p:nvSpPr>
        <p:spPr>
          <a:xfrm>
            <a:off x="3337560" y="34290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cible</a:t>
            </a:r>
            <a:endParaRPr lang="en-US" sz="850" dirty="0"/>
          </a:p>
        </p:txBody>
      </p:sp>
      <p:sp>
        <p:nvSpPr>
          <p:cNvPr id="24" name="Text 22"/>
          <p:cNvSpPr/>
          <p:nvPr/>
        </p:nvSpPr>
        <p:spPr>
          <a:xfrm>
            <a:off x="3337560" y="35935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test-pod (busybox)</a:t>
            </a:r>
            <a:endParaRPr lang="en-US" sz="950" dirty="0"/>
          </a:p>
        </p:txBody>
      </p:sp>
      <p:sp>
        <p:nvSpPr>
          <p:cNvPr id="25" name="Text 23"/>
          <p:cNvSpPr/>
          <p:nvPr/>
        </p:nvSpPr>
        <p:spPr>
          <a:xfrm>
            <a:off x="3337560" y="3886200"/>
            <a:ext cx="2468880" cy="548640"/>
          </a:xfrm>
          <a:prstGeom prst="rect">
            <a:avLst/>
          </a:prstGeom>
          <a:noFill/>
          <a:ln/>
        </p:spPr>
        <p:txBody>
          <a:bodyPr wrap="square" lIns="0" tIns="0" rIns="0" bIns="0" rtlCol="0" anchor="ctr"/>
          <a:lstStyle/>
          <a:p>
            <a:pPr indent="0" marL="0">
              <a:buNone/>
            </a:pPr>
            <a:r>
              <a:rPr lang="en-US" sz="950" i="1" dirty="0">
                <a:solidFill>
                  <a:srgbClr val="475569"/>
                </a:solidFill>
                <a:latin typeface="Calibri" pitchFamily="34" charset="0"/>
                <a:ea typeface="Calibri" pitchFamily="34" charset="-122"/>
                <a:cs typeface="Calibri" pitchFamily="34" charset="-120"/>
              </a:rPr>
              <a:t>Binaire absent de l'image : bruit normal au démarrage du pod</a:t>
            </a:r>
            <a:endParaRPr lang="en-US" sz="950" dirty="0"/>
          </a:p>
        </p:txBody>
      </p:sp>
      <p:sp>
        <p:nvSpPr>
          <p:cNvPr id="26" name="Shape 24"/>
          <p:cNvSpPr/>
          <p:nvPr/>
        </p:nvSpPr>
        <p:spPr>
          <a:xfrm>
            <a:off x="6080760" y="1325880"/>
            <a:ext cx="2743200" cy="3200400"/>
          </a:xfrm>
          <a:prstGeom prst="roundRect">
            <a:avLst>
              <a:gd name="adj" fmla="val 2000"/>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27" name="Shape 25"/>
          <p:cNvSpPr/>
          <p:nvPr/>
        </p:nvSpPr>
        <p:spPr>
          <a:xfrm>
            <a:off x="6217920" y="1463040"/>
            <a:ext cx="914400" cy="292608"/>
          </a:xfrm>
          <a:prstGeom prst="roundRect">
            <a:avLst>
              <a:gd name="adj" fmla="val 9375"/>
            </a:avLst>
          </a:prstGeom>
          <a:solidFill>
            <a:srgbClr val="6366F1"/>
          </a:solidFill>
          <a:ln w="12700">
            <a:solidFill>
              <a:srgbClr val="6366F1"/>
            </a:solidFill>
            <a:prstDash val="solid"/>
          </a:ln>
        </p:spPr>
      </p:sp>
      <p:sp>
        <p:nvSpPr>
          <p:cNvPr id="28" name="Text 26"/>
          <p:cNvSpPr/>
          <p:nvPr/>
        </p:nvSpPr>
        <p:spPr>
          <a:xfrm>
            <a:off x="6217920" y="1463040"/>
            <a:ext cx="914400" cy="292608"/>
          </a:xfrm>
          <a:prstGeom prst="rect">
            <a:avLst/>
          </a:prstGeom>
          <a:noFill/>
          <a:ln/>
        </p:spPr>
        <p:txBody>
          <a:bodyPr wrap="square" lIns="0" tIns="0" rIns="0" bIns="0" rtlCol="0" anchor="ctr"/>
          <a:lstStyle/>
          <a:p>
            <a:pPr algn="ctr" indent="0" marL="0">
              <a:buNone/>
            </a:pPr>
            <a:r>
              <a:rPr lang="en-US" sz="1000" b="1" dirty="0">
                <a:solidFill>
                  <a:srgbClr val="FFFFFF"/>
                </a:solidFill>
                <a:latin typeface="Calibri" pitchFamily="34" charset="0"/>
                <a:ea typeface="Calibri" pitchFamily="34" charset="-122"/>
                <a:cs typeface="Calibri" pitchFamily="34" charset="-120"/>
              </a:rPr>
              <a:t>Notice</a:t>
            </a:r>
            <a:endParaRPr lang="en-US" sz="1000" dirty="0"/>
          </a:p>
        </p:txBody>
      </p:sp>
      <p:sp>
        <p:nvSpPr>
          <p:cNvPr id="29" name="Text 27"/>
          <p:cNvSpPr/>
          <p:nvPr/>
        </p:nvSpPr>
        <p:spPr>
          <a:xfrm>
            <a:off x="6217920" y="1828800"/>
            <a:ext cx="2468880" cy="640080"/>
          </a:xfrm>
          <a:prstGeom prst="rect">
            <a:avLst/>
          </a:prstGeom>
          <a:noFill/>
          <a:ln/>
        </p:spPr>
        <p:txBody>
          <a:bodyPr wrap="square" lIns="0" tIns="0" rIns="0" bIns="0" rtlCol="0" anchor="ctr"/>
          <a:lstStyle/>
          <a:p>
            <a:pPr indent="0" marL="0">
              <a:buNone/>
            </a:pPr>
            <a:r>
              <a:rPr lang="en-US" sz="1200" b="1" dirty="0">
                <a:solidFill>
                  <a:srgbClr val="0F172A"/>
                </a:solidFill>
                <a:latin typeface="Cambria" pitchFamily="34" charset="0"/>
                <a:ea typeface="Cambria" pitchFamily="34" charset="-122"/>
                <a:cs typeface="Cambria" pitchFamily="34" charset="-120"/>
              </a:rPr>
              <a:t>A shell was spawned in a container with an attached terminal</a:t>
            </a:r>
            <a:endParaRPr lang="en-US" sz="1200" dirty="0"/>
          </a:p>
        </p:txBody>
      </p:sp>
      <p:sp>
        <p:nvSpPr>
          <p:cNvPr id="30" name="Text 28"/>
          <p:cNvSpPr/>
          <p:nvPr/>
        </p:nvSpPr>
        <p:spPr>
          <a:xfrm>
            <a:off x="6217920" y="25146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proc.cmdline</a:t>
            </a:r>
            <a:endParaRPr lang="en-US" sz="850" dirty="0"/>
          </a:p>
        </p:txBody>
      </p:sp>
      <p:sp>
        <p:nvSpPr>
          <p:cNvPr id="31" name="Text 29"/>
          <p:cNvSpPr/>
          <p:nvPr/>
        </p:nvSpPr>
        <p:spPr>
          <a:xfrm>
            <a:off x="6217920" y="26791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sh -c "echo ...; id; hostname"</a:t>
            </a:r>
            <a:endParaRPr lang="en-US" sz="950" dirty="0"/>
          </a:p>
        </p:txBody>
      </p:sp>
      <p:sp>
        <p:nvSpPr>
          <p:cNvPr id="32" name="Text 30"/>
          <p:cNvSpPr/>
          <p:nvPr/>
        </p:nvSpPr>
        <p:spPr>
          <a:xfrm>
            <a:off x="6217920" y="29718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proc.pname</a:t>
            </a:r>
            <a:endParaRPr lang="en-US" sz="850" dirty="0"/>
          </a:p>
        </p:txBody>
      </p:sp>
      <p:sp>
        <p:nvSpPr>
          <p:cNvPr id="33" name="Text 31"/>
          <p:cNvSpPr/>
          <p:nvPr/>
        </p:nvSpPr>
        <p:spPr>
          <a:xfrm>
            <a:off x="6217920" y="31363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containerd-shim</a:t>
            </a:r>
            <a:endParaRPr lang="en-US" sz="950" dirty="0"/>
          </a:p>
        </p:txBody>
      </p:sp>
      <p:sp>
        <p:nvSpPr>
          <p:cNvPr id="34" name="Text 32"/>
          <p:cNvSpPr/>
          <p:nvPr/>
        </p:nvSpPr>
        <p:spPr>
          <a:xfrm>
            <a:off x="6217920" y="3429000"/>
            <a:ext cx="2468880" cy="182880"/>
          </a:xfrm>
          <a:prstGeom prst="rect">
            <a:avLst/>
          </a:prstGeom>
          <a:noFill/>
          <a:ln/>
        </p:spPr>
        <p:txBody>
          <a:bodyPr wrap="square" lIns="0" tIns="0" rIns="0" bIns="0" rtlCol="0" anchor="ctr"/>
          <a:lstStyle/>
          <a:p>
            <a:pPr indent="0" marL="0">
              <a:buNone/>
            </a:pPr>
            <a:r>
              <a:rPr lang="en-US" sz="850" b="1" spc="200" kern="0" dirty="0">
                <a:solidFill>
                  <a:srgbClr val="475569"/>
                </a:solidFill>
                <a:latin typeface="Calibri" pitchFamily="34" charset="0"/>
                <a:ea typeface="Calibri" pitchFamily="34" charset="-122"/>
                <a:cs typeface="Calibri" pitchFamily="34" charset="-120"/>
              </a:rPr>
              <a:t>cible</a:t>
            </a:r>
            <a:endParaRPr lang="en-US" sz="850" dirty="0"/>
          </a:p>
        </p:txBody>
      </p:sp>
      <p:sp>
        <p:nvSpPr>
          <p:cNvPr id="35" name="Text 33"/>
          <p:cNvSpPr/>
          <p:nvPr/>
        </p:nvSpPr>
        <p:spPr>
          <a:xfrm>
            <a:off x="6217920" y="3593592"/>
            <a:ext cx="2468880" cy="274320"/>
          </a:xfrm>
          <a:prstGeom prst="rect">
            <a:avLst/>
          </a:prstGeom>
          <a:noFill/>
          <a:ln/>
        </p:spPr>
        <p:txBody>
          <a:bodyPr wrap="square" lIns="0" tIns="0" rIns="0" bIns="0" rtlCol="0" anchor="ctr"/>
          <a:lstStyle/>
          <a:p>
            <a:pPr indent="0" marL="0">
              <a:buNone/>
            </a:pPr>
            <a:r>
              <a:rPr lang="en-US" sz="950" dirty="0">
                <a:solidFill>
                  <a:srgbClr val="0F172A"/>
                </a:solidFill>
                <a:latin typeface="Courier New" pitchFamily="34" charset="0"/>
                <a:ea typeface="Courier New" pitchFamily="34" charset="-122"/>
                <a:cs typeface="Courier New" pitchFamily="34" charset="-120"/>
              </a:rPr>
              <a:t>TTY 34816</a:t>
            </a:r>
            <a:endParaRPr lang="en-US" sz="950" dirty="0"/>
          </a:p>
        </p:txBody>
      </p:sp>
      <p:sp>
        <p:nvSpPr>
          <p:cNvPr id="36" name="Text 34"/>
          <p:cNvSpPr/>
          <p:nvPr/>
        </p:nvSpPr>
        <p:spPr>
          <a:xfrm>
            <a:off x="6217920" y="3886200"/>
            <a:ext cx="2468880" cy="548640"/>
          </a:xfrm>
          <a:prstGeom prst="rect">
            <a:avLst/>
          </a:prstGeom>
          <a:noFill/>
          <a:ln/>
        </p:spPr>
        <p:txBody>
          <a:bodyPr wrap="square" lIns="0" tIns="0" rIns="0" bIns="0" rtlCol="0" anchor="ctr"/>
          <a:lstStyle/>
          <a:p>
            <a:pPr indent="0" marL="0">
              <a:buNone/>
            </a:pPr>
            <a:r>
              <a:rPr lang="en-US" sz="950" i="1" dirty="0">
                <a:solidFill>
                  <a:srgbClr val="475569"/>
                </a:solidFill>
                <a:latin typeface="Calibri" pitchFamily="34" charset="0"/>
                <a:ea typeface="Calibri" pitchFamily="34" charset="-122"/>
                <a:cs typeface="Calibri" pitchFamily="34" charset="-120"/>
              </a:rPr>
              <a:t>Pseudo-terminal alloué, typique d'un kubectl exec -it</a:t>
            </a:r>
            <a:endParaRPr lang="en-US" sz="950" dirty="0"/>
          </a:p>
        </p:txBody>
      </p:sp>
      <p:sp>
        <p:nvSpPr>
          <p:cNvPr id="37" name="Text 35"/>
          <p:cNvSpPr/>
          <p:nvPr/>
        </p:nvSpPr>
        <p:spPr>
          <a:xfrm>
            <a:off x="457200" y="4572000"/>
            <a:ext cx="8229600" cy="274320"/>
          </a:xfrm>
          <a:prstGeom prst="rect">
            <a:avLst/>
          </a:prstGeom>
          <a:noFill/>
          <a:ln/>
        </p:spPr>
        <p:txBody>
          <a:bodyPr wrap="square" lIns="0" tIns="0" rIns="0" bIns="0" rtlCol="0" anchor="ctr"/>
          <a:lstStyle/>
          <a:p>
            <a:pPr indent="0" marL="0">
              <a:buNone/>
            </a:pPr>
            <a:r>
              <a:rPr lang="en-US" sz="950" i="1" dirty="0">
                <a:solidFill>
                  <a:srgbClr val="475569"/>
                </a:solidFill>
                <a:latin typeface="Calibri" pitchFamily="34" charset="0"/>
                <a:ea typeface="Calibri" pitchFamily="34" charset="-122"/>
                <a:cs typeface="Calibri" pitchFamily="34" charset="-120"/>
              </a:rPr>
              <a:t>Pod de test : busybox / namespace default. Alertes capturées via stdout du DaemonSet Falco.</a:t>
            </a:r>
            <a:endParaRPr lang="en-US" sz="950" dirty="0"/>
          </a:p>
        </p:txBody>
      </p:sp>
      <p:sp>
        <p:nvSpPr>
          <p:cNvPr id="38" name="Text 36"/>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39" name="Text 37"/>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03  ·  MISE EN OEUVRE TECHNIQUE</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Falcosidekick UI : dashboard en production</a:t>
            </a:r>
            <a:endParaRPr lang="en-US" sz="2800" dirty="0"/>
          </a:p>
        </p:txBody>
      </p:sp>
      <p:sp>
        <p:nvSpPr>
          <p:cNvPr id="4" name="Shape 2"/>
          <p:cNvSpPr/>
          <p:nvPr/>
        </p:nvSpPr>
        <p:spPr>
          <a:xfrm>
            <a:off x="457200" y="1280160"/>
            <a:ext cx="4023360" cy="1417320"/>
          </a:xfrm>
          <a:prstGeom prst="roundRect">
            <a:avLst>
              <a:gd name="adj" fmla="val 2581"/>
            </a:avLst>
          </a:prstGeom>
          <a:solidFill>
            <a:srgbClr val="FFFFFF"/>
          </a:solidFill>
          <a:ln w="6350">
            <a:solidFill>
              <a:srgbClr val="E2E8F0"/>
            </a:solidFill>
            <a:prstDash val="solid"/>
          </a:ln>
        </p:spPr>
      </p:sp>
      <p:pic>
        <p:nvPicPr>
          <p:cNvPr id="5" name="Image 0" descr="/home/claude/falco_pres/img/cap_170333.png"/>
          <p:cNvPicPr>
            <a:picLocks noChangeAspect="1"/>
          </p:cNvPicPr>
          <p:nvPr/>
        </p:nvPicPr>
        <p:blipFill>
          <a:blip r:embed="rId1"/>
          <a:srcRect l="0" r="0" t="0" b="0"/>
          <a:stretch/>
        </p:blipFill>
        <p:spPr>
          <a:xfrm>
            <a:off x="502920" y="1325880"/>
            <a:ext cx="3931920" cy="1325880"/>
          </a:xfrm>
          <a:prstGeom prst="rect">
            <a:avLst/>
          </a:prstGeom>
        </p:spPr>
      </p:pic>
      <p:sp>
        <p:nvSpPr>
          <p:cNvPr id="6" name="Text 3"/>
          <p:cNvSpPr/>
          <p:nvPr/>
        </p:nvSpPr>
        <p:spPr>
          <a:xfrm>
            <a:off x="457200" y="2715768"/>
            <a:ext cx="4023360" cy="228600"/>
          </a:xfrm>
          <a:prstGeom prst="rect">
            <a:avLst/>
          </a:prstGeom>
          <a:noFill/>
          <a:ln/>
        </p:spPr>
        <p:txBody>
          <a:bodyPr wrap="square" lIns="0" tIns="0" rIns="0" bIns="0" rtlCol="0" anchor="ctr"/>
          <a:lstStyle/>
          <a:p>
            <a:pPr algn="ctr" indent="0" marL="0">
              <a:buNone/>
            </a:pPr>
            <a:r>
              <a:rPr lang="en-US" sz="900" i="1" dirty="0">
                <a:solidFill>
                  <a:srgbClr val="475569"/>
                </a:solidFill>
                <a:latin typeface="Calibri" pitchFamily="34" charset="0"/>
                <a:ea typeface="Calibri" pitchFamily="34" charset="-122"/>
                <a:cs typeface="Calibri" pitchFamily="34" charset="-120"/>
              </a:rPr>
              <a:t>Vue d'ensemble : 8 alertes / 24h, 100% Critical, source syscall</a:t>
            </a:r>
            <a:endParaRPr lang="en-US" sz="900" dirty="0"/>
          </a:p>
        </p:txBody>
      </p:sp>
      <p:sp>
        <p:nvSpPr>
          <p:cNvPr id="7" name="Shape 4"/>
          <p:cNvSpPr/>
          <p:nvPr/>
        </p:nvSpPr>
        <p:spPr>
          <a:xfrm>
            <a:off x="4617720" y="1280160"/>
            <a:ext cx="4023360" cy="1417320"/>
          </a:xfrm>
          <a:prstGeom prst="roundRect">
            <a:avLst>
              <a:gd name="adj" fmla="val 2581"/>
            </a:avLst>
          </a:prstGeom>
          <a:solidFill>
            <a:srgbClr val="FFFFFF"/>
          </a:solidFill>
          <a:ln w="6350">
            <a:solidFill>
              <a:srgbClr val="E2E8F0"/>
            </a:solidFill>
            <a:prstDash val="solid"/>
          </a:ln>
        </p:spPr>
      </p:sp>
      <p:pic>
        <p:nvPicPr>
          <p:cNvPr id="8" name="Image 1" descr="/home/claude/falco_pres/img/cap_170357.png"/>
          <p:cNvPicPr>
            <a:picLocks noChangeAspect="1"/>
          </p:cNvPicPr>
          <p:nvPr/>
        </p:nvPicPr>
        <p:blipFill>
          <a:blip r:embed="rId2"/>
          <a:srcRect l="0" r="0" t="0" b="0"/>
          <a:stretch/>
        </p:blipFill>
        <p:spPr>
          <a:xfrm>
            <a:off x="4663440" y="1325880"/>
            <a:ext cx="3931920" cy="1325880"/>
          </a:xfrm>
          <a:prstGeom prst="rect">
            <a:avLst/>
          </a:prstGeom>
        </p:spPr>
      </p:pic>
      <p:sp>
        <p:nvSpPr>
          <p:cNvPr id="9" name="Text 5"/>
          <p:cNvSpPr/>
          <p:nvPr/>
        </p:nvSpPr>
        <p:spPr>
          <a:xfrm>
            <a:off x="4617720" y="2715768"/>
            <a:ext cx="4023360" cy="228600"/>
          </a:xfrm>
          <a:prstGeom prst="rect">
            <a:avLst/>
          </a:prstGeom>
          <a:noFill/>
          <a:ln/>
        </p:spPr>
        <p:txBody>
          <a:bodyPr wrap="square" lIns="0" tIns="0" rIns="0" bIns="0" rtlCol="0" anchor="ctr"/>
          <a:lstStyle/>
          <a:p>
            <a:pPr algn="ctr" indent="0" marL="0">
              <a:buNone/>
            </a:pPr>
            <a:r>
              <a:rPr lang="en-US" sz="900" i="1" dirty="0">
                <a:solidFill>
                  <a:srgbClr val="475569"/>
                </a:solidFill>
                <a:latin typeface="Calibri" pitchFamily="34" charset="0"/>
                <a:ea typeface="Calibri" pitchFamily="34" charset="-122"/>
                <a:cs typeface="Calibri" pitchFamily="34" charset="-120"/>
              </a:rPr>
              <a:t>Une seule règle déclenchée : 'Drop and execute new binary'</a:t>
            </a:r>
            <a:endParaRPr lang="en-US" sz="900" dirty="0"/>
          </a:p>
        </p:txBody>
      </p:sp>
      <p:sp>
        <p:nvSpPr>
          <p:cNvPr id="10" name="Shape 6"/>
          <p:cNvSpPr/>
          <p:nvPr/>
        </p:nvSpPr>
        <p:spPr>
          <a:xfrm>
            <a:off x="457200" y="3108960"/>
            <a:ext cx="4023360" cy="1417320"/>
          </a:xfrm>
          <a:prstGeom prst="roundRect">
            <a:avLst>
              <a:gd name="adj" fmla="val 2581"/>
            </a:avLst>
          </a:prstGeom>
          <a:solidFill>
            <a:srgbClr val="FFFFFF"/>
          </a:solidFill>
          <a:ln w="6350">
            <a:solidFill>
              <a:srgbClr val="E2E8F0"/>
            </a:solidFill>
            <a:prstDash val="solid"/>
          </a:ln>
        </p:spPr>
      </p:sp>
      <p:pic>
        <p:nvPicPr>
          <p:cNvPr id="11" name="Image 2" descr="/home/claude/falco_pres/img/cap_170404.png"/>
          <p:cNvPicPr>
            <a:picLocks noChangeAspect="1"/>
          </p:cNvPicPr>
          <p:nvPr/>
        </p:nvPicPr>
        <p:blipFill>
          <a:blip r:embed="rId3"/>
          <a:srcRect l="0" r="0" t="0" b="0"/>
          <a:stretch/>
        </p:blipFill>
        <p:spPr>
          <a:xfrm>
            <a:off x="502920" y="3154680"/>
            <a:ext cx="3931920" cy="1325880"/>
          </a:xfrm>
          <a:prstGeom prst="rect">
            <a:avLst/>
          </a:prstGeom>
        </p:spPr>
      </p:pic>
      <p:sp>
        <p:nvSpPr>
          <p:cNvPr id="12" name="Text 7"/>
          <p:cNvSpPr/>
          <p:nvPr/>
        </p:nvSpPr>
        <p:spPr>
          <a:xfrm>
            <a:off x="457200" y="4544568"/>
            <a:ext cx="4023360" cy="228600"/>
          </a:xfrm>
          <a:prstGeom prst="rect">
            <a:avLst/>
          </a:prstGeom>
          <a:noFill/>
          <a:ln/>
        </p:spPr>
        <p:txBody>
          <a:bodyPr wrap="square" lIns="0" tIns="0" rIns="0" bIns="0" rtlCol="0" anchor="ctr"/>
          <a:lstStyle/>
          <a:p>
            <a:pPr algn="ctr" indent="0" marL="0">
              <a:buNone/>
            </a:pPr>
            <a:r>
              <a:rPr lang="en-US" sz="900" i="1" dirty="0">
                <a:solidFill>
                  <a:srgbClr val="475569"/>
                </a:solidFill>
                <a:latin typeface="Calibri" pitchFamily="34" charset="0"/>
                <a:ea typeface="Calibri" pitchFamily="34" charset="-122"/>
                <a:cs typeface="Calibri" pitchFamily="34" charset="-120"/>
              </a:rPr>
              <a:t>Timeline by Source : pic d'alertes concentré sur 17h</a:t>
            </a:r>
            <a:endParaRPr lang="en-US" sz="900" dirty="0"/>
          </a:p>
        </p:txBody>
      </p:sp>
      <p:sp>
        <p:nvSpPr>
          <p:cNvPr id="13" name="Shape 8"/>
          <p:cNvSpPr/>
          <p:nvPr/>
        </p:nvSpPr>
        <p:spPr>
          <a:xfrm>
            <a:off x="4617720" y="3108960"/>
            <a:ext cx="4023360" cy="1417320"/>
          </a:xfrm>
          <a:prstGeom prst="roundRect">
            <a:avLst>
              <a:gd name="adj" fmla="val 2581"/>
            </a:avLst>
          </a:prstGeom>
          <a:solidFill>
            <a:srgbClr val="FFFFFF"/>
          </a:solidFill>
          <a:ln w="6350">
            <a:solidFill>
              <a:srgbClr val="E2E8F0"/>
            </a:solidFill>
            <a:prstDash val="solid"/>
          </a:ln>
        </p:spPr>
      </p:sp>
      <p:pic>
        <p:nvPicPr>
          <p:cNvPr id="14" name="Image 3" descr="/home/claude/falco_pres/img/cap_170507.png"/>
          <p:cNvPicPr>
            <a:picLocks noChangeAspect="1"/>
          </p:cNvPicPr>
          <p:nvPr/>
        </p:nvPicPr>
        <p:blipFill>
          <a:blip r:embed="rId4"/>
          <a:srcRect l="0" r="0" t="0" b="0"/>
          <a:stretch/>
        </p:blipFill>
        <p:spPr>
          <a:xfrm>
            <a:off x="4663440" y="3154680"/>
            <a:ext cx="3931920" cy="1325880"/>
          </a:xfrm>
          <a:prstGeom prst="rect">
            <a:avLst/>
          </a:prstGeom>
        </p:spPr>
      </p:pic>
      <p:sp>
        <p:nvSpPr>
          <p:cNvPr id="15" name="Text 9"/>
          <p:cNvSpPr/>
          <p:nvPr/>
        </p:nvSpPr>
        <p:spPr>
          <a:xfrm>
            <a:off x="4617720" y="4544568"/>
            <a:ext cx="4023360" cy="228600"/>
          </a:xfrm>
          <a:prstGeom prst="rect">
            <a:avLst/>
          </a:prstGeom>
          <a:noFill/>
          <a:ln/>
        </p:spPr>
        <p:txBody>
          <a:bodyPr wrap="square" lIns="0" tIns="0" rIns="0" bIns="0" rtlCol="0" anchor="ctr"/>
          <a:lstStyle/>
          <a:p>
            <a:pPr algn="ctr" indent="0" marL="0">
              <a:buNone/>
            </a:pPr>
            <a:r>
              <a:rPr lang="en-US" sz="900" i="1" dirty="0">
                <a:solidFill>
                  <a:srgbClr val="475569"/>
                </a:solidFill>
                <a:latin typeface="Calibri" pitchFamily="34" charset="0"/>
                <a:ea typeface="Calibri" pitchFamily="34" charset="-122"/>
                <a:cs typeface="Calibri" pitchFamily="34" charset="-120"/>
              </a:rPr>
              <a:t>Table des événements : kubectl, claude.exe, ugrep</a:t>
            </a:r>
            <a:endParaRPr lang="en-US" sz="900" dirty="0"/>
          </a:p>
        </p:txBody>
      </p:sp>
      <p:sp>
        <p:nvSpPr>
          <p:cNvPr id="16" name="Text 10"/>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17" name="Text 11"/>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03  ·  MISE EN OEUVRE TECHNIQUE</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Difficultés rencontrées et solutions</a:t>
            </a:r>
            <a:endParaRPr lang="en-US" sz="2800" dirty="0"/>
          </a:p>
        </p:txBody>
      </p:sp>
      <p:sp>
        <p:nvSpPr>
          <p:cNvPr id="4" name="Shape 2"/>
          <p:cNvSpPr/>
          <p:nvPr/>
        </p:nvSpPr>
        <p:spPr>
          <a:xfrm>
            <a:off x="457200" y="1280160"/>
            <a:ext cx="8229600" cy="1051560"/>
          </a:xfrm>
          <a:prstGeom prst="roundRect">
            <a:avLst>
              <a:gd name="adj" fmla="val 5217"/>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5" name="Shape 3"/>
          <p:cNvSpPr/>
          <p:nvPr/>
        </p:nvSpPr>
        <p:spPr>
          <a:xfrm>
            <a:off x="594360" y="1463040"/>
            <a:ext cx="502920" cy="502920"/>
          </a:xfrm>
          <a:prstGeom prst="ellipse">
            <a:avLst/>
          </a:prstGeom>
          <a:solidFill>
            <a:srgbClr val="F59E0B"/>
          </a:solidFill>
          <a:ln w="12700">
            <a:solidFill>
              <a:srgbClr val="F59E0B"/>
            </a:solidFill>
            <a:prstDash val="solid"/>
          </a:ln>
        </p:spPr>
      </p:sp>
      <p:sp>
        <p:nvSpPr>
          <p:cNvPr id="6" name="Text 4"/>
          <p:cNvSpPr/>
          <p:nvPr/>
        </p:nvSpPr>
        <p:spPr>
          <a:xfrm>
            <a:off x="594360" y="146304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1</a:t>
            </a:r>
            <a:endParaRPr lang="en-US" sz="2000" dirty="0"/>
          </a:p>
        </p:txBody>
      </p:sp>
      <p:sp>
        <p:nvSpPr>
          <p:cNvPr id="7" name="Text 5"/>
          <p:cNvSpPr/>
          <p:nvPr/>
        </p:nvSpPr>
        <p:spPr>
          <a:xfrm>
            <a:off x="1234440" y="1371600"/>
            <a:ext cx="7132320" cy="27432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Compatibilité driver eBPF</a:t>
            </a:r>
            <a:endParaRPr lang="en-US" sz="1400" dirty="0"/>
          </a:p>
        </p:txBody>
      </p:sp>
      <p:sp>
        <p:nvSpPr>
          <p:cNvPr id="8" name="Text 6"/>
          <p:cNvSpPr/>
          <p:nvPr/>
        </p:nvSpPr>
        <p:spPr>
          <a:xfrm>
            <a:off x="1234440" y="1664208"/>
            <a:ext cx="7315200" cy="292608"/>
          </a:xfrm>
          <a:prstGeom prst="rect">
            <a:avLst/>
          </a:prstGeom>
          <a:noFill/>
          <a:ln/>
        </p:spPr>
        <p:txBody>
          <a:bodyPr wrap="square" lIns="0" tIns="0" rIns="0" bIns="0" rtlCol="0" anchor="ctr"/>
          <a:lstStyle/>
          <a:p>
            <a:pPr indent="0" marL="0">
              <a:buNone/>
            </a:pPr>
            <a:r>
              <a:rPr lang="en-US" sz="1000" b="1" dirty="0">
                <a:solidFill>
                  <a:srgbClr val="DC2626"/>
                </a:solidFill>
                <a:latin typeface="Calibri" pitchFamily="34" charset="0"/>
                <a:ea typeface="Calibri" pitchFamily="34" charset="-122"/>
                <a:cs typeface="Calibri" pitchFamily="34" charset="-120"/>
              </a:rPr>
              <a:t>Problème : </a:t>
            </a:r>
            <a:pPr indent="0" marL="0">
              <a:buNone/>
            </a:pPr>
            <a:r>
              <a:rPr lang="en-US" sz="1000" dirty="0">
                <a:solidFill>
                  <a:srgbClr val="0F172A"/>
                </a:solidFill>
                <a:latin typeface="Calibri" pitchFamily="34" charset="0"/>
                <a:ea typeface="Calibri" pitchFamily="34" charset="-122"/>
                <a:cs typeface="Calibri" pitchFamily="34" charset="-120"/>
              </a:rPr>
              <a:t>modern_ebpf nécessite un kernel hôte &gt;= 5.8. Sur un cluster plus ancien, ce driver échoue silencieusement.</a:t>
            </a:r>
            <a:endParaRPr lang="en-US" sz="1000" dirty="0"/>
          </a:p>
        </p:txBody>
      </p:sp>
      <p:sp>
        <p:nvSpPr>
          <p:cNvPr id="9" name="Text 7"/>
          <p:cNvSpPr/>
          <p:nvPr/>
        </p:nvSpPr>
        <p:spPr>
          <a:xfrm>
            <a:off x="1234440" y="1965960"/>
            <a:ext cx="7315200" cy="320040"/>
          </a:xfrm>
          <a:prstGeom prst="rect">
            <a:avLst/>
          </a:prstGeom>
          <a:noFill/>
          <a:ln/>
        </p:spPr>
        <p:txBody>
          <a:bodyPr wrap="square" lIns="0" tIns="0" rIns="0" bIns="0" rtlCol="0" anchor="ctr"/>
          <a:lstStyle/>
          <a:p>
            <a:pPr indent="0" marL="0">
              <a:buNone/>
            </a:pPr>
            <a:r>
              <a:rPr lang="en-US" sz="1000" b="1" dirty="0">
                <a:solidFill>
                  <a:srgbClr val="10B981"/>
                </a:solidFill>
                <a:latin typeface="Calibri" pitchFamily="34" charset="0"/>
                <a:ea typeface="Calibri" pitchFamily="34" charset="-122"/>
                <a:cs typeface="Calibri" pitchFamily="34" charset="-120"/>
              </a:rPr>
              <a:t>Solution : </a:t>
            </a:r>
            <a:pPr indent="0" marL="0">
              <a:buNone/>
            </a:pPr>
            <a:r>
              <a:rPr lang="en-US" sz="1000" dirty="0">
                <a:solidFill>
                  <a:srgbClr val="0F172A"/>
                </a:solidFill>
                <a:latin typeface="Calibri" pitchFamily="34" charset="0"/>
                <a:ea typeface="Calibri" pitchFamily="34" charset="-122"/>
                <a:cs typeface="Calibri" pitchFamily="34" charset="-120"/>
              </a:rPr>
              <a:t>Vérification préalable via uname -r avant le choix du driver Helm. Fallback possible vers le driver legacy.</a:t>
            </a:r>
            <a:endParaRPr lang="en-US" sz="1000" dirty="0"/>
          </a:p>
        </p:txBody>
      </p:sp>
      <p:sp>
        <p:nvSpPr>
          <p:cNvPr id="10" name="Shape 8"/>
          <p:cNvSpPr/>
          <p:nvPr/>
        </p:nvSpPr>
        <p:spPr>
          <a:xfrm>
            <a:off x="457200" y="2423160"/>
            <a:ext cx="8229600" cy="1051560"/>
          </a:xfrm>
          <a:prstGeom prst="roundRect">
            <a:avLst>
              <a:gd name="adj" fmla="val 5217"/>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1" name="Shape 9"/>
          <p:cNvSpPr/>
          <p:nvPr/>
        </p:nvSpPr>
        <p:spPr>
          <a:xfrm>
            <a:off x="594360" y="2606040"/>
            <a:ext cx="502920" cy="502920"/>
          </a:xfrm>
          <a:prstGeom prst="ellipse">
            <a:avLst/>
          </a:prstGeom>
          <a:solidFill>
            <a:srgbClr val="F59E0B"/>
          </a:solidFill>
          <a:ln w="12700">
            <a:solidFill>
              <a:srgbClr val="F59E0B"/>
            </a:solidFill>
            <a:prstDash val="solid"/>
          </a:ln>
        </p:spPr>
      </p:sp>
      <p:sp>
        <p:nvSpPr>
          <p:cNvPr id="12" name="Text 10"/>
          <p:cNvSpPr/>
          <p:nvPr/>
        </p:nvSpPr>
        <p:spPr>
          <a:xfrm>
            <a:off x="594360" y="260604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2</a:t>
            </a:r>
            <a:endParaRPr lang="en-US" sz="2000" dirty="0"/>
          </a:p>
        </p:txBody>
      </p:sp>
      <p:sp>
        <p:nvSpPr>
          <p:cNvPr id="13" name="Text 11"/>
          <p:cNvSpPr/>
          <p:nvPr/>
        </p:nvSpPr>
        <p:spPr>
          <a:xfrm>
            <a:off x="1234440" y="2514600"/>
            <a:ext cx="7132320" cy="27432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Privilèges élevés du DaemonSet</a:t>
            </a:r>
            <a:endParaRPr lang="en-US" sz="1400" dirty="0"/>
          </a:p>
        </p:txBody>
      </p:sp>
      <p:sp>
        <p:nvSpPr>
          <p:cNvPr id="14" name="Text 12"/>
          <p:cNvSpPr/>
          <p:nvPr/>
        </p:nvSpPr>
        <p:spPr>
          <a:xfrm>
            <a:off x="1234440" y="2807208"/>
            <a:ext cx="7315200" cy="292608"/>
          </a:xfrm>
          <a:prstGeom prst="rect">
            <a:avLst/>
          </a:prstGeom>
          <a:noFill/>
          <a:ln/>
        </p:spPr>
        <p:txBody>
          <a:bodyPr wrap="square" lIns="0" tIns="0" rIns="0" bIns="0" rtlCol="0" anchor="ctr"/>
          <a:lstStyle/>
          <a:p>
            <a:pPr indent="0" marL="0">
              <a:buNone/>
            </a:pPr>
            <a:r>
              <a:rPr lang="en-US" sz="1000" b="1" dirty="0">
                <a:solidFill>
                  <a:srgbClr val="DC2626"/>
                </a:solidFill>
                <a:latin typeface="Calibri" pitchFamily="34" charset="0"/>
                <a:ea typeface="Calibri" pitchFamily="34" charset="-122"/>
                <a:cs typeface="Calibri" pitchFamily="34" charset="-120"/>
              </a:rPr>
              <a:t>Problème : </a:t>
            </a:r>
            <a:pPr indent="0" marL="0">
              <a:buNone/>
            </a:pPr>
            <a:r>
              <a:rPr lang="en-US" sz="1000" dirty="0">
                <a:solidFill>
                  <a:srgbClr val="0F172A"/>
                </a:solidFill>
                <a:latin typeface="Calibri" pitchFamily="34" charset="0"/>
                <a:ea typeface="Calibri" pitchFamily="34" charset="-122"/>
                <a:cs typeface="Calibri" pitchFamily="34" charset="-120"/>
              </a:rPr>
              <a:t>Falco requiert privileged: true et hostPID pour lire les syscalls, paradoxe d'un outil sécu à forte surface d'attaque.</a:t>
            </a:r>
            <a:endParaRPr lang="en-US" sz="1000" dirty="0"/>
          </a:p>
        </p:txBody>
      </p:sp>
      <p:sp>
        <p:nvSpPr>
          <p:cNvPr id="15" name="Text 13"/>
          <p:cNvSpPr/>
          <p:nvPr/>
        </p:nvSpPr>
        <p:spPr>
          <a:xfrm>
            <a:off x="1234440" y="3108960"/>
            <a:ext cx="7315200" cy="320040"/>
          </a:xfrm>
          <a:prstGeom prst="rect">
            <a:avLst/>
          </a:prstGeom>
          <a:noFill/>
          <a:ln/>
        </p:spPr>
        <p:txBody>
          <a:bodyPr wrap="square" lIns="0" tIns="0" rIns="0" bIns="0" rtlCol="0" anchor="ctr"/>
          <a:lstStyle/>
          <a:p>
            <a:pPr indent="0" marL="0">
              <a:buNone/>
            </a:pPr>
            <a:r>
              <a:rPr lang="en-US" sz="1000" b="1" dirty="0">
                <a:solidFill>
                  <a:srgbClr val="10B981"/>
                </a:solidFill>
                <a:latin typeface="Calibri" pitchFamily="34" charset="0"/>
                <a:ea typeface="Calibri" pitchFamily="34" charset="-122"/>
                <a:cs typeface="Calibri" pitchFamily="34" charset="-120"/>
              </a:rPr>
              <a:t>Solution : </a:t>
            </a:r>
            <a:pPr indent="0" marL="0">
              <a:buNone/>
            </a:pPr>
            <a:r>
              <a:rPr lang="en-US" sz="1000" dirty="0">
                <a:solidFill>
                  <a:srgbClr val="0F172A"/>
                </a:solidFill>
                <a:latin typeface="Calibri" pitchFamily="34" charset="0"/>
                <a:ea typeface="Calibri" pitchFamily="34" charset="-122"/>
                <a:cs typeface="Calibri" pitchFamily="34" charset="-120"/>
              </a:rPr>
              <a:t>À mitiger en production par NetworkPolicies, scan d'image Falco, RBAC strict, et alerting sur Falco lui-même.</a:t>
            </a:r>
            <a:endParaRPr lang="en-US" sz="1000" dirty="0"/>
          </a:p>
        </p:txBody>
      </p:sp>
      <p:sp>
        <p:nvSpPr>
          <p:cNvPr id="16" name="Shape 14"/>
          <p:cNvSpPr/>
          <p:nvPr/>
        </p:nvSpPr>
        <p:spPr>
          <a:xfrm>
            <a:off x="457200" y="3566160"/>
            <a:ext cx="8229600" cy="1051560"/>
          </a:xfrm>
          <a:prstGeom prst="roundRect">
            <a:avLst>
              <a:gd name="adj" fmla="val 5217"/>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7" name="Shape 15"/>
          <p:cNvSpPr/>
          <p:nvPr/>
        </p:nvSpPr>
        <p:spPr>
          <a:xfrm>
            <a:off x="594360" y="3749040"/>
            <a:ext cx="502920" cy="502920"/>
          </a:xfrm>
          <a:prstGeom prst="ellipse">
            <a:avLst/>
          </a:prstGeom>
          <a:solidFill>
            <a:srgbClr val="F59E0B"/>
          </a:solidFill>
          <a:ln w="12700">
            <a:solidFill>
              <a:srgbClr val="F59E0B"/>
            </a:solidFill>
            <a:prstDash val="solid"/>
          </a:ln>
        </p:spPr>
      </p:sp>
      <p:sp>
        <p:nvSpPr>
          <p:cNvPr id="18" name="Text 16"/>
          <p:cNvSpPr/>
          <p:nvPr/>
        </p:nvSpPr>
        <p:spPr>
          <a:xfrm>
            <a:off x="594360" y="3749040"/>
            <a:ext cx="502920" cy="502920"/>
          </a:xfrm>
          <a:prstGeom prst="rect">
            <a:avLst/>
          </a:prstGeom>
          <a:noFill/>
          <a:ln/>
        </p:spPr>
        <p:txBody>
          <a:bodyPr wrap="square" lIns="0" tIns="0" rIns="0" bIns="0" rtlCol="0" anchor="ctr"/>
          <a:lstStyle/>
          <a:p>
            <a:pPr algn="ctr" indent="0" marL="0">
              <a:buNone/>
            </a:pPr>
            <a:r>
              <a:rPr lang="en-US" sz="2000" b="1" dirty="0">
                <a:solidFill>
                  <a:srgbClr val="FFFFFF"/>
                </a:solidFill>
                <a:latin typeface="Cambria" pitchFamily="34" charset="0"/>
                <a:ea typeface="Cambria" pitchFamily="34" charset="-122"/>
                <a:cs typeface="Cambria" pitchFamily="34" charset="-120"/>
              </a:rPr>
              <a:t>3</a:t>
            </a:r>
            <a:endParaRPr lang="en-US" sz="2000" dirty="0"/>
          </a:p>
        </p:txBody>
      </p:sp>
      <p:sp>
        <p:nvSpPr>
          <p:cNvPr id="19" name="Text 17"/>
          <p:cNvSpPr/>
          <p:nvPr/>
        </p:nvSpPr>
        <p:spPr>
          <a:xfrm>
            <a:off x="1234440" y="3657600"/>
            <a:ext cx="7132320" cy="27432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Règle 'Terminal shell in container' silencieuse</a:t>
            </a:r>
            <a:endParaRPr lang="en-US" sz="1400" dirty="0"/>
          </a:p>
        </p:txBody>
      </p:sp>
      <p:sp>
        <p:nvSpPr>
          <p:cNvPr id="20" name="Text 18"/>
          <p:cNvSpPr/>
          <p:nvPr/>
        </p:nvSpPr>
        <p:spPr>
          <a:xfrm>
            <a:off x="1234440" y="3950208"/>
            <a:ext cx="7315200" cy="292608"/>
          </a:xfrm>
          <a:prstGeom prst="rect">
            <a:avLst/>
          </a:prstGeom>
          <a:noFill/>
          <a:ln/>
        </p:spPr>
        <p:txBody>
          <a:bodyPr wrap="square" lIns="0" tIns="0" rIns="0" bIns="0" rtlCol="0" anchor="ctr"/>
          <a:lstStyle/>
          <a:p>
            <a:pPr indent="0" marL="0">
              <a:buNone/>
            </a:pPr>
            <a:r>
              <a:rPr lang="en-US" sz="1000" b="1" dirty="0">
                <a:solidFill>
                  <a:srgbClr val="DC2626"/>
                </a:solidFill>
                <a:latin typeface="Calibri" pitchFamily="34" charset="0"/>
                <a:ea typeface="Calibri" pitchFamily="34" charset="-122"/>
                <a:cs typeface="Calibri" pitchFamily="34" charset="-120"/>
              </a:rPr>
              <a:t>Problème : </a:t>
            </a:r>
            <a:pPr indent="0" marL="0">
              <a:buNone/>
            </a:pPr>
            <a:r>
              <a:rPr lang="en-US" sz="1000" dirty="0">
                <a:solidFill>
                  <a:srgbClr val="0F172A"/>
                </a:solidFill>
                <a:latin typeface="Calibri" pitchFamily="34" charset="0"/>
                <a:ea typeface="Calibri" pitchFamily="34" charset="-122"/>
                <a:cs typeface="Calibri" pitchFamily="34" charset="-120"/>
              </a:rPr>
              <a:t>La règle exige proc.tty != 0. Un kubectl exec -t depuis un shell non-interactif (CI, Claude Code) laisse tty=0.</a:t>
            </a:r>
            <a:endParaRPr lang="en-US" sz="1000" dirty="0"/>
          </a:p>
        </p:txBody>
      </p:sp>
      <p:sp>
        <p:nvSpPr>
          <p:cNvPr id="21" name="Text 19"/>
          <p:cNvSpPr/>
          <p:nvPr/>
        </p:nvSpPr>
        <p:spPr>
          <a:xfrm>
            <a:off x="1234440" y="4251960"/>
            <a:ext cx="7315200" cy="320040"/>
          </a:xfrm>
          <a:prstGeom prst="rect">
            <a:avLst/>
          </a:prstGeom>
          <a:noFill/>
          <a:ln/>
        </p:spPr>
        <p:txBody>
          <a:bodyPr wrap="square" lIns="0" tIns="0" rIns="0" bIns="0" rtlCol="0" anchor="ctr"/>
          <a:lstStyle/>
          <a:p>
            <a:pPr indent="0" marL="0">
              <a:buNone/>
            </a:pPr>
            <a:r>
              <a:rPr lang="en-US" sz="1000" b="1" dirty="0">
                <a:solidFill>
                  <a:srgbClr val="10B981"/>
                </a:solidFill>
                <a:latin typeface="Calibri" pitchFamily="34" charset="0"/>
                <a:ea typeface="Calibri" pitchFamily="34" charset="-122"/>
                <a:cs typeface="Calibri" pitchFamily="34" charset="-120"/>
              </a:rPr>
              <a:t>Solution : </a:t>
            </a:r>
            <a:pPr indent="0" marL="0">
              <a:buNone/>
            </a:pPr>
            <a:r>
              <a:rPr lang="en-US" sz="1000" dirty="0">
                <a:solidFill>
                  <a:srgbClr val="0F172A"/>
                </a:solidFill>
                <a:latin typeface="Calibri" pitchFamily="34" charset="0"/>
                <a:ea typeface="Calibri" pitchFamily="34" charset="-122"/>
                <a:cs typeface="Calibri" pitchFamily="34" charset="-120"/>
              </a:rPr>
              <a:t>Encapsulation via script -q -c "kubectl exec -it ... -- sh" pour forcer l'allocation d'un pseudo-TTY réel.</a:t>
            </a:r>
            <a:endParaRPr lang="en-US" sz="1000" dirty="0"/>
          </a:p>
        </p:txBody>
      </p:sp>
      <p:sp>
        <p:nvSpPr>
          <p:cNvPr id="22" name="Text 20"/>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23" name="Text 21"/>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DC2626"/>
                </a:solidFill>
                <a:latin typeface="Calibri" pitchFamily="34" charset="0"/>
                <a:ea typeface="Calibri" pitchFamily="34" charset="-122"/>
                <a:cs typeface="Calibri" pitchFamily="34" charset="-120"/>
              </a:rPr>
              <a:t>04  ·  RETOUR D'EXPÉRIENCE</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Bilan critique et avis personnel</a:t>
            </a:r>
            <a:endParaRPr lang="en-US" sz="2800" dirty="0"/>
          </a:p>
        </p:txBody>
      </p:sp>
      <p:sp>
        <p:nvSpPr>
          <p:cNvPr id="4" name="Shape 2"/>
          <p:cNvSpPr/>
          <p:nvPr/>
        </p:nvSpPr>
        <p:spPr>
          <a:xfrm>
            <a:off x="457200" y="1325880"/>
            <a:ext cx="3108960" cy="1828800"/>
          </a:xfrm>
          <a:prstGeom prst="roundRect">
            <a:avLst>
              <a:gd name="adj" fmla="val 4000"/>
            </a:avLst>
          </a:prstGeom>
          <a:solidFill>
            <a:srgbClr val="FEF2F2"/>
          </a:solidFill>
          <a:ln w="12700">
            <a:solidFill>
              <a:srgbClr val="DC2626"/>
            </a:solidFill>
            <a:prstDash val="solid"/>
          </a:ln>
        </p:spPr>
      </p:sp>
      <p:sp>
        <p:nvSpPr>
          <p:cNvPr id="5" name="Text 3"/>
          <p:cNvSpPr/>
          <p:nvPr/>
        </p:nvSpPr>
        <p:spPr>
          <a:xfrm>
            <a:off x="457200" y="1371600"/>
            <a:ext cx="3108960" cy="822960"/>
          </a:xfrm>
          <a:prstGeom prst="rect">
            <a:avLst/>
          </a:prstGeom>
          <a:noFill/>
          <a:ln/>
        </p:spPr>
        <p:txBody>
          <a:bodyPr wrap="square" lIns="0" tIns="0" rIns="0" bIns="0" rtlCol="0" anchor="ctr"/>
          <a:lstStyle/>
          <a:p>
            <a:pPr algn="ctr" indent="0" marL="0">
              <a:buNone/>
            </a:pPr>
            <a:r>
              <a:rPr lang="en-US" sz="5600" b="1" dirty="0">
                <a:solidFill>
                  <a:srgbClr val="DC2626"/>
                </a:solidFill>
                <a:latin typeface="Cambria" pitchFamily="34" charset="0"/>
                <a:ea typeface="Cambria" pitchFamily="34" charset="-122"/>
                <a:cs typeface="Cambria" pitchFamily="34" charset="-120"/>
              </a:rPr>
              <a:t>100%</a:t>
            </a:r>
            <a:endParaRPr lang="en-US" sz="5600" dirty="0"/>
          </a:p>
        </p:txBody>
      </p:sp>
      <p:sp>
        <p:nvSpPr>
          <p:cNvPr id="6" name="Text 4"/>
          <p:cNvSpPr/>
          <p:nvPr/>
        </p:nvSpPr>
        <p:spPr>
          <a:xfrm>
            <a:off x="594360" y="2194560"/>
            <a:ext cx="2834640" cy="914400"/>
          </a:xfrm>
          <a:prstGeom prst="rect">
            <a:avLst/>
          </a:prstGeom>
          <a:noFill/>
          <a:ln/>
        </p:spPr>
        <p:txBody>
          <a:bodyPr wrap="square" lIns="0" tIns="0" rIns="0" bIns="0" rtlCol="0" anchor="ctr"/>
          <a:lstStyle/>
          <a:p>
            <a:pPr algn="ctr" indent="0" marL="0">
              <a:buNone/>
            </a:pPr>
            <a:r>
              <a:rPr lang="en-US" sz="1050" i="1" dirty="0">
                <a:solidFill>
                  <a:srgbClr val="7F1D1D"/>
                </a:solidFill>
                <a:latin typeface="Calibri" pitchFamily="34" charset="0"/>
                <a:ea typeface="Calibri" pitchFamily="34" charset="-122"/>
                <a:cs typeface="Calibri" pitchFamily="34" charset="-120"/>
              </a:rPr>
              <a:t>des alertes Critical générées par les règles par défaut étaient des faux positifs liés à mon outillage légitime (kubectl, ugrep, Claude Code).</a:t>
            </a:r>
            <a:endParaRPr lang="en-US" sz="1050" dirty="0"/>
          </a:p>
        </p:txBody>
      </p:sp>
      <p:sp>
        <p:nvSpPr>
          <p:cNvPr id="7" name="Text 5"/>
          <p:cNvSpPr/>
          <p:nvPr/>
        </p:nvSpPr>
        <p:spPr>
          <a:xfrm>
            <a:off x="3749040" y="1325880"/>
            <a:ext cx="4937760" cy="27432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Ce que j'ai appris</a:t>
            </a:r>
            <a:endParaRPr lang="en-US" sz="1400" dirty="0"/>
          </a:p>
        </p:txBody>
      </p:sp>
      <p:sp>
        <p:nvSpPr>
          <p:cNvPr id="8" name="Text 6"/>
          <p:cNvSpPr/>
          <p:nvPr/>
        </p:nvSpPr>
        <p:spPr>
          <a:xfrm>
            <a:off x="3749040" y="1645920"/>
            <a:ext cx="4937760" cy="1554480"/>
          </a:xfrm>
          <a:prstGeom prst="rect">
            <a:avLst/>
          </a:prstGeom>
          <a:noFill/>
          <a:ln/>
        </p:spPr>
        <p:txBody>
          <a:bodyPr wrap="square" lIns="0" tIns="0" rIns="0" bIns="0" rtlCol="0" anchor="ctr"/>
          <a:lstStyle/>
          <a:p>
            <a:pPr marL="342900" indent="-342900">
              <a:spcAft>
                <a:spcPts val="400"/>
              </a:spcAft>
              <a:buSzPct val="100000"/>
              <a:buChar char="•"/>
            </a:pPr>
            <a:r>
              <a:rPr lang="en-US" sz="1100" dirty="0">
                <a:solidFill>
                  <a:srgbClr val="0F172A"/>
                </a:solidFill>
                <a:latin typeface="Calibri" pitchFamily="34" charset="0"/>
                <a:ea typeface="Calibri" pitchFamily="34" charset="-122"/>
                <a:cs typeface="Calibri" pitchFamily="34" charset="-120"/>
              </a:rPr>
              <a:t>eBPF : observer le kernel sans le modifier, paradigme clé</a:t>
            </a:r>
            <a:endParaRPr lang="en-US" sz="1100" dirty="0"/>
          </a:p>
          <a:p>
            <a:pPr marL="342900" indent="-342900">
              <a:spcAft>
                <a:spcPts val="400"/>
              </a:spcAft>
              <a:buSzPct val="100000"/>
              <a:buChar char="•"/>
            </a:pPr>
            <a:r>
              <a:rPr lang="en-US" sz="1100" dirty="0">
                <a:solidFill>
                  <a:srgbClr val="0F172A"/>
                </a:solidFill>
                <a:latin typeface="Calibri" pitchFamily="34" charset="0"/>
                <a:ea typeface="Calibri" pitchFamily="34" charset="-122"/>
                <a:cs typeface="Calibri" pitchFamily="34" charset="-120"/>
              </a:rPr>
              <a:t>Différence concrète détection vs prévention en sécurité runtime</a:t>
            </a:r>
            <a:endParaRPr lang="en-US" sz="1100" dirty="0"/>
          </a:p>
          <a:p>
            <a:pPr marL="342900" indent="-342900">
              <a:spcAft>
                <a:spcPts val="400"/>
              </a:spcAft>
              <a:buSzPct val="100000"/>
              <a:buChar char="•"/>
            </a:pPr>
            <a:r>
              <a:rPr lang="en-US" sz="1100" dirty="0">
                <a:solidFill>
                  <a:srgbClr val="0F172A"/>
                </a:solidFill>
                <a:latin typeface="Calibri" pitchFamily="34" charset="0"/>
                <a:ea typeface="Calibri" pitchFamily="34" charset="-122"/>
                <a:cs typeface="Calibri" pitchFamily="34" charset="-120"/>
              </a:rPr>
              <a:t>Tuning des règles : indispensable avant tout déploiement prod</a:t>
            </a:r>
            <a:endParaRPr lang="en-US" sz="1100" dirty="0"/>
          </a:p>
          <a:p>
            <a:pPr marL="342900" indent="-342900">
              <a:spcAft>
                <a:spcPts val="400"/>
              </a:spcAft>
              <a:buSzPct val="100000"/>
              <a:buChar char="•"/>
            </a:pPr>
            <a:r>
              <a:rPr lang="en-US" sz="1100" dirty="0">
                <a:solidFill>
                  <a:srgbClr val="0F172A"/>
                </a:solidFill>
                <a:latin typeface="Calibri" pitchFamily="34" charset="0"/>
                <a:ea typeface="Calibri" pitchFamily="34" charset="-122"/>
                <a:cs typeface="Calibri" pitchFamily="34" charset="-120"/>
              </a:rPr>
              <a:t>Place de Falco dans une chaîne défense en profondeur K8s</a:t>
            </a:r>
            <a:endParaRPr lang="en-US" sz="1100" dirty="0"/>
          </a:p>
        </p:txBody>
      </p:sp>
      <p:sp>
        <p:nvSpPr>
          <p:cNvPr id="9" name="Shape 7"/>
          <p:cNvSpPr/>
          <p:nvPr/>
        </p:nvSpPr>
        <p:spPr>
          <a:xfrm>
            <a:off x="457200" y="3337560"/>
            <a:ext cx="8229600" cy="1371600"/>
          </a:xfrm>
          <a:prstGeom prst="roundRect">
            <a:avLst>
              <a:gd name="adj" fmla="val 4000"/>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pic>
        <p:nvPicPr>
          <p:cNvPr id="10" name="Image 0" descr="preencoded.png"/>
          <p:cNvPicPr>
            <a:picLocks noChangeAspect="1"/>
          </p:cNvPicPr>
          <p:nvPr/>
        </p:nvPicPr>
        <p:blipFill>
          <a:blip r:embed="rId1"/>
          <a:stretch>
            <a:fillRect/>
          </a:stretch>
        </p:blipFill>
        <p:spPr>
          <a:xfrm>
            <a:off x="640080" y="3474720"/>
            <a:ext cx="320040" cy="320040"/>
          </a:xfrm>
          <a:prstGeom prst="rect">
            <a:avLst/>
          </a:prstGeom>
        </p:spPr>
      </p:pic>
      <p:sp>
        <p:nvSpPr>
          <p:cNvPr id="11" name="Text 8"/>
          <p:cNvSpPr/>
          <p:nvPr/>
        </p:nvSpPr>
        <p:spPr>
          <a:xfrm>
            <a:off x="1051560" y="3456432"/>
            <a:ext cx="4572000" cy="274320"/>
          </a:xfrm>
          <a:prstGeom prst="rect">
            <a:avLst/>
          </a:prstGeom>
          <a:noFill/>
          <a:ln/>
        </p:spPr>
        <p:txBody>
          <a:bodyPr wrap="square" lIns="0" tIns="0" rIns="0" bIns="0" rtlCol="0" anchor="ctr"/>
          <a:lstStyle/>
          <a:p>
            <a:pPr indent="0" marL="0">
              <a:buNone/>
            </a:pPr>
            <a:r>
              <a:rPr lang="en-US" sz="1300" b="1" dirty="0">
                <a:solidFill>
                  <a:srgbClr val="0F172A"/>
                </a:solidFill>
                <a:latin typeface="Cambria" pitchFamily="34" charset="0"/>
                <a:ea typeface="Cambria" pitchFamily="34" charset="-122"/>
                <a:cs typeface="Cambria" pitchFamily="34" charset="-120"/>
              </a:rPr>
              <a:t>Mon avis technique</a:t>
            </a:r>
            <a:endParaRPr lang="en-US" sz="1300" dirty="0"/>
          </a:p>
        </p:txBody>
      </p:sp>
      <p:sp>
        <p:nvSpPr>
          <p:cNvPr id="12" name="Text 9"/>
          <p:cNvSpPr/>
          <p:nvPr/>
        </p:nvSpPr>
        <p:spPr>
          <a:xfrm>
            <a:off x="640080" y="3794760"/>
            <a:ext cx="7863840" cy="868680"/>
          </a:xfrm>
          <a:prstGeom prst="rect">
            <a:avLst/>
          </a:prstGeom>
          <a:noFill/>
          <a:ln/>
        </p:spPr>
        <p:txBody>
          <a:bodyPr wrap="square" lIns="0" tIns="0" rIns="0" bIns="0" rtlCol="0" anchor="ctr"/>
          <a:lstStyle/>
          <a:p>
            <a:pPr indent="0" marL="0">
              <a:buNone/>
            </a:pPr>
            <a:r>
              <a:rPr lang="en-US" sz="1050" dirty="0">
                <a:solidFill>
                  <a:srgbClr val="0F172A"/>
                </a:solidFill>
                <a:latin typeface="Calibri" pitchFamily="34" charset="0"/>
                <a:ea typeface="Calibri" pitchFamily="34" charset="-122"/>
                <a:cs typeface="Calibri" pitchFamily="34" charset="-120"/>
              </a:rPr>
              <a:t>Falco est solide et mature, mais ce n'est pas une solution clé en main. Il déplace le travail de l'installation vers le tuning des règles et l'intégration au SOC. Le paradoxe d'un outil de sécurité qui exige des privilèges kernel élevés impose un durcissement spécifique de Falco lui-même. À mon sens, Falco prend tout son sens en complément (jamais en remplacement) d'un scan d'images en amont et d'un policy engine type Kyverno.</a:t>
            </a:r>
            <a:endParaRPr lang="en-US" sz="1050" dirty="0"/>
          </a:p>
        </p:txBody>
      </p:sp>
      <p:sp>
        <p:nvSpPr>
          <p:cNvPr id="13" name="Text 10"/>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14" name="Text 11"/>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72A"/>
        </a:solidFill>
      </p:bgPr>
    </p:bg>
    <p:spTree>
      <p:nvGrpSpPr>
        <p:cNvPr id="1" name=""/>
        <p:cNvGrpSpPr/>
        <p:nvPr/>
      </p:nvGrpSpPr>
      <p:grpSpPr>
        <a:xfrm>
          <a:off x="0" y="0"/>
          <a:ext cx="0" cy="0"/>
          <a:chOff x="0" y="0"/>
          <a:chExt cx="0" cy="0"/>
        </a:xfrm>
      </p:grpSpPr>
      <p:sp>
        <p:nvSpPr>
          <p:cNvPr id="2" name="Text 0"/>
          <p:cNvSpPr/>
          <p:nvPr/>
        </p:nvSpPr>
        <p:spPr>
          <a:xfrm>
            <a:off x="457200" y="365760"/>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04  ·  RETOUR D'EXPÉRIENCE</a:t>
            </a:r>
            <a:endParaRPr lang="en-US" sz="1100" dirty="0"/>
          </a:p>
        </p:txBody>
      </p:sp>
      <p:sp>
        <p:nvSpPr>
          <p:cNvPr id="3" name="Text 1"/>
          <p:cNvSpPr/>
          <p:nvPr/>
        </p:nvSpPr>
        <p:spPr>
          <a:xfrm>
            <a:off x="457200" y="640080"/>
            <a:ext cx="8229600" cy="548640"/>
          </a:xfrm>
          <a:prstGeom prst="rect">
            <a:avLst/>
          </a:prstGeom>
          <a:noFill/>
          <a:ln/>
        </p:spPr>
        <p:txBody>
          <a:bodyPr wrap="square" lIns="0" tIns="0" rIns="0" bIns="0" rtlCol="0" anchor="ctr"/>
          <a:lstStyle/>
          <a:p>
            <a:pPr indent="0" marL="0">
              <a:buNone/>
            </a:pPr>
            <a:r>
              <a:rPr lang="en-US" sz="2800" b="1" dirty="0">
                <a:solidFill>
                  <a:srgbClr val="F1F5F9"/>
                </a:solidFill>
                <a:latin typeface="Cambria" pitchFamily="34" charset="0"/>
                <a:ea typeface="Cambria" pitchFamily="34" charset="-122"/>
                <a:cs typeface="Cambria" pitchFamily="34" charset="-120"/>
              </a:rPr>
              <a:t>Pistes d'amélioration et conclusion</a:t>
            </a:r>
            <a:endParaRPr lang="en-US" sz="2800" dirty="0"/>
          </a:p>
        </p:txBody>
      </p:sp>
      <p:sp>
        <p:nvSpPr>
          <p:cNvPr id="4" name="Shape 2"/>
          <p:cNvSpPr/>
          <p:nvPr/>
        </p:nvSpPr>
        <p:spPr>
          <a:xfrm>
            <a:off x="434340" y="1463040"/>
            <a:ext cx="1965960" cy="1554480"/>
          </a:xfrm>
          <a:prstGeom prst="roundRect">
            <a:avLst>
              <a:gd name="adj" fmla="val 3529"/>
            </a:avLst>
          </a:prstGeom>
          <a:solidFill>
            <a:srgbClr val="1E293B"/>
          </a:solidFill>
          <a:ln w="6350">
            <a:solidFill>
              <a:srgbClr val="334155"/>
            </a:solidFill>
            <a:prstDash val="solid"/>
          </a:ln>
        </p:spPr>
      </p:sp>
      <p:pic>
        <p:nvPicPr>
          <p:cNvPr id="5" name="Image 0" descr="preencoded.png"/>
          <p:cNvPicPr>
            <a:picLocks noChangeAspect="1"/>
          </p:cNvPicPr>
          <p:nvPr/>
        </p:nvPicPr>
        <p:blipFill>
          <a:blip r:embed="rId1"/>
          <a:stretch>
            <a:fillRect/>
          </a:stretch>
        </p:blipFill>
        <p:spPr>
          <a:xfrm>
            <a:off x="1216152" y="1645920"/>
            <a:ext cx="411480" cy="411480"/>
          </a:xfrm>
          <a:prstGeom prst="rect">
            <a:avLst/>
          </a:prstGeom>
        </p:spPr>
      </p:pic>
      <p:sp>
        <p:nvSpPr>
          <p:cNvPr id="6" name="Text 3"/>
          <p:cNvSpPr/>
          <p:nvPr/>
        </p:nvSpPr>
        <p:spPr>
          <a:xfrm>
            <a:off x="525780" y="2103120"/>
            <a:ext cx="1783080" cy="274320"/>
          </a:xfrm>
          <a:prstGeom prst="rect">
            <a:avLst/>
          </a:prstGeom>
          <a:noFill/>
          <a:ln/>
        </p:spPr>
        <p:txBody>
          <a:bodyPr wrap="square" lIns="0" tIns="0" rIns="0" bIns="0" rtlCol="0" anchor="ctr"/>
          <a:lstStyle/>
          <a:p>
            <a:pPr algn="ctr" indent="0" marL="0">
              <a:buNone/>
            </a:pPr>
            <a:r>
              <a:rPr lang="en-US" sz="1300" b="1" dirty="0">
                <a:solidFill>
                  <a:srgbClr val="F1F5F9"/>
                </a:solidFill>
                <a:latin typeface="Cambria" pitchFamily="34" charset="0"/>
                <a:ea typeface="Cambria" pitchFamily="34" charset="-122"/>
                <a:cs typeface="Cambria" pitchFamily="34" charset="-120"/>
              </a:rPr>
              <a:t>Tuning des règles</a:t>
            </a:r>
            <a:endParaRPr lang="en-US" sz="1300" dirty="0"/>
          </a:p>
        </p:txBody>
      </p:sp>
      <p:sp>
        <p:nvSpPr>
          <p:cNvPr id="7" name="Text 4"/>
          <p:cNvSpPr/>
          <p:nvPr/>
        </p:nvSpPr>
        <p:spPr>
          <a:xfrm>
            <a:off x="571500" y="2423160"/>
            <a:ext cx="1691640" cy="548640"/>
          </a:xfrm>
          <a:prstGeom prst="rect">
            <a:avLst/>
          </a:prstGeom>
          <a:noFill/>
          <a:ln/>
        </p:spPr>
        <p:txBody>
          <a:bodyPr wrap="square" lIns="0" tIns="0" rIns="0" bIns="0" rtlCol="0" anchor="ctr"/>
          <a:lstStyle/>
          <a:p>
            <a:pPr algn="ctr" indent="0" marL="0">
              <a:buNone/>
            </a:pPr>
            <a:r>
              <a:rPr lang="en-US" sz="950" dirty="0">
                <a:solidFill>
                  <a:srgbClr val="CBD5E1"/>
                </a:solidFill>
                <a:latin typeface="Calibri" pitchFamily="34" charset="0"/>
                <a:ea typeface="Calibri" pitchFamily="34" charset="-122"/>
                <a:cs typeface="Calibri" pitchFamily="34" charset="-120"/>
              </a:rPr>
              <a:t>Exclusions par proc.name et image de confiance, listes d'allow par namespace.</a:t>
            </a:r>
            <a:endParaRPr lang="en-US" sz="950" dirty="0"/>
          </a:p>
        </p:txBody>
      </p:sp>
      <p:sp>
        <p:nvSpPr>
          <p:cNvPr id="8" name="Shape 5"/>
          <p:cNvSpPr/>
          <p:nvPr/>
        </p:nvSpPr>
        <p:spPr>
          <a:xfrm>
            <a:off x="2537460" y="1463040"/>
            <a:ext cx="1965960" cy="1554480"/>
          </a:xfrm>
          <a:prstGeom prst="roundRect">
            <a:avLst>
              <a:gd name="adj" fmla="val 3529"/>
            </a:avLst>
          </a:prstGeom>
          <a:solidFill>
            <a:srgbClr val="1E293B"/>
          </a:solidFill>
          <a:ln w="6350">
            <a:solidFill>
              <a:srgbClr val="334155"/>
            </a:solidFill>
            <a:prstDash val="solid"/>
          </a:ln>
        </p:spPr>
      </p:sp>
      <p:pic>
        <p:nvPicPr>
          <p:cNvPr id="9" name="Image 1" descr="preencoded.png"/>
          <p:cNvPicPr>
            <a:picLocks noChangeAspect="1"/>
          </p:cNvPicPr>
          <p:nvPr/>
        </p:nvPicPr>
        <p:blipFill>
          <a:blip r:embed="rId2"/>
          <a:stretch>
            <a:fillRect/>
          </a:stretch>
        </p:blipFill>
        <p:spPr>
          <a:xfrm>
            <a:off x="3319272" y="1645920"/>
            <a:ext cx="411480" cy="411480"/>
          </a:xfrm>
          <a:prstGeom prst="rect">
            <a:avLst/>
          </a:prstGeom>
        </p:spPr>
      </p:pic>
      <p:sp>
        <p:nvSpPr>
          <p:cNvPr id="10" name="Text 6"/>
          <p:cNvSpPr/>
          <p:nvPr/>
        </p:nvSpPr>
        <p:spPr>
          <a:xfrm>
            <a:off x="2628900" y="2103120"/>
            <a:ext cx="1783080" cy="274320"/>
          </a:xfrm>
          <a:prstGeom prst="rect">
            <a:avLst/>
          </a:prstGeom>
          <a:noFill/>
          <a:ln/>
        </p:spPr>
        <p:txBody>
          <a:bodyPr wrap="square" lIns="0" tIns="0" rIns="0" bIns="0" rtlCol="0" anchor="ctr"/>
          <a:lstStyle/>
          <a:p>
            <a:pPr algn="ctr" indent="0" marL="0">
              <a:buNone/>
            </a:pPr>
            <a:r>
              <a:rPr lang="en-US" sz="1300" b="1" dirty="0">
                <a:solidFill>
                  <a:srgbClr val="F1F5F9"/>
                </a:solidFill>
                <a:latin typeface="Cambria" pitchFamily="34" charset="0"/>
                <a:ea typeface="Cambria" pitchFamily="34" charset="-122"/>
                <a:cs typeface="Cambria" pitchFamily="34" charset="-120"/>
              </a:rPr>
              <a:t>Intégration SIEM/SOAR</a:t>
            </a:r>
            <a:endParaRPr lang="en-US" sz="1300" dirty="0"/>
          </a:p>
        </p:txBody>
      </p:sp>
      <p:sp>
        <p:nvSpPr>
          <p:cNvPr id="11" name="Text 7"/>
          <p:cNvSpPr/>
          <p:nvPr/>
        </p:nvSpPr>
        <p:spPr>
          <a:xfrm>
            <a:off x="2674620" y="2423160"/>
            <a:ext cx="1691640" cy="548640"/>
          </a:xfrm>
          <a:prstGeom prst="rect">
            <a:avLst/>
          </a:prstGeom>
          <a:noFill/>
          <a:ln/>
        </p:spPr>
        <p:txBody>
          <a:bodyPr wrap="square" lIns="0" tIns="0" rIns="0" bIns="0" rtlCol="0" anchor="ctr"/>
          <a:lstStyle/>
          <a:p>
            <a:pPr algn="ctr" indent="0" marL="0">
              <a:buNone/>
            </a:pPr>
            <a:r>
              <a:rPr lang="en-US" sz="950" dirty="0">
                <a:solidFill>
                  <a:srgbClr val="CBD5E1"/>
                </a:solidFill>
                <a:latin typeface="Calibri" pitchFamily="34" charset="0"/>
                <a:ea typeface="Calibri" pitchFamily="34" charset="-122"/>
                <a:cs typeface="Calibri" pitchFamily="34" charset="-120"/>
              </a:rPr>
              <a:t>Falcosidekick vers Splunk / Elastic, scénarios de réponse via Falco Talon.</a:t>
            </a:r>
            <a:endParaRPr lang="en-US" sz="950" dirty="0"/>
          </a:p>
        </p:txBody>
      </p:sp>
      <p:sp>
        <p:nvSpPr>
          <p:cNvPr id="12" name="Shape 8"/>
          <p:cNvSpPr/>
          <p:nvPr/>
        </p:nvSpPr>
        <p:spPr>
          <a:xfrm>
            <a:off x="4640580" y="1463040"/>
            <a:ext cx="1965960" cy="1554480"/>
          </a:xfrm>
          <a:prstGeom prst="roundRect">
            <a:avLst>
              <a:gd name="adj" fmla="val 3529"/>
            </a:avLst>
          </a:prstGeom>
          <a:solidFill>
            <a:srgbClr val="1E293B"/>
          </a:solidFill>
          <a:ln w="6350">
            <a:solidFill>
              <a:srgbClr val="334155"/>
            </a:solidFill>
            <a:prstDash val="solid"/>
          </a:ln>
        </p:spPr>
      </p:sp>
      <p:pic>
        <p:nvPicPr>
          <p:cNvPr id="13" name="Image 2" descr="preencoded.png"/>
          <p:cNvPicPr>
            <a:picLocks noChangeAspect="1"/>
          </p:cNvPicPr>
          <p:nvPr/>
        </p:nvPicPr>
        <p:blipFill>
          <a:blip r:embed="rId3"/>
          <a:stretch>
            <a:fillRect/>
          </a:stretch>
        </p:blipFill>
        <p:spPr>
          <a:xfrm>
            <a:off x="5422392" y="1645920"/>
            <a:ext cx="411480" cy="411480"/>
          </a:xfrm>
          <a:prstGeom prst="rect">
            <a:avLst/>
          </a:prstGeom>
        </p:spPr>
      </p:pic>
      <p:sp>
        <p:nvSpPr>
          <p:cNvPr id="14" name="Text 9"/>
          <p:cNvSpPr/>
          <p:nvPr/>
        </p:nvSpPr>
        <p:spPr>
          <a:xfrm>
            <a:off x="4732020" y="2103120"/>
            <a:ext cx="1783080" cy="274320"/>
          </a:xfrm>
          <a:prstGeom prst="rect">
            <a:avLst/>
          </a:prstGeom>
          <a:noFill/>
          <a:ln/>
        </p:spPr>
        <p:txBody>
          <a:bodyPr wrap="square" lIns="0" tIns="0" rIns="0" bIns="0" rtlCol="0" anchor="ctr"/>
          <a:lstStyle/>
          <a:p>
            <a:pPr algn="ctr" indent="0" marL="0">
              <a:buNone/>
            </a:pPr>
            <a:r>
              <a:rPr lang="en-US" sz="1300" b="1" dirty="0">
                <a:solidFill>
                  <a:srgbClr val="F1F5F9"/>
                </a:solidFill>
                <a:latin typeface="Cambria" pitchFamily="34" charset="0"/>
                <a:ea typeface="Cambria" pitchFamily="34" charset="-122"/>
                <a:cs typeface="Cambria" pitchFamily="34" charset="-120"/>
              </a:rPr>
              <a:t>Policy as Code</a:t>
            </a:r>
            <a:endParaRPr lang="en-US" sz="1300" dirty="0"/>
          </a:p>
        </p:txBody>
      </p:sp>
      <p:sp>
        <p:nvSpPr>
          <p:cNvPr id="15" name="Text 10"/>
          <p:cNvSpPr/>
          <p:nvPr/>
        </p:nvSpPr>
        <p:spPr>
          <a:xfrm>
            <a:off x="4777740" y="2423160"/>
            <a:ext cx="1691640" cy="548640"/>
          </a:xfrm>
          <a:prstGeom prst="rect">
            <a:avLst/>
          </a:prstGeom>
          <a:noFill/>
          <a:ln/>
        </p:spPr>
        <p:txBody>
          <a:bodyPr wrap="square" lIns="0" tIns="0" rIns="0" bIns="0" rtlCol="0" anchor="ctr"/>
          <a:lstStyle/>
          <a:p>
            <a:pPr algn="ctr" indent="0" marL="0">
              <a:buNone/>
            </a:pPr>
            <a:r>
              <a:rPr lang="en-US" sz="950" dirty="0">
                <a:solidFill>
                  <a:srgbClr val="CBD5E1"/>
                </a:solidFill>
                <a:latin typeface="Calibri" pitchFamily="34" charset="0"/>
                <a:ea typeface="Calibri" pitchFamily="34" charset="-122"/>
                <a:cs typeface="Calibri" pitchFamily="34" charset="-120"/>
              </a:rPr>
              <a:t>Couplage avec Kyverno / OPA en admission pour bloquer en amont les pods à risque.</a:t>
            </a:r>
            <a:endParaRPr lang="en-US" sz="950" dirty="0"/>
          </a:p>
        </p:txBody>
      </p:sp>
      <p:sp>
        <p:nvSpPr>
          <p:cNvPr id="16" name="Shape 11"/>
          <p:cNvSpPr/>
          <p:nvPr/>
        </p:nvSpPr>
        <p:spPr>
          <a:xfrm>
            <a:off x="6743700" y="1463040"/>
            <a:ext cx="1965960" cy="1554480"/>
          </a:xfrm>
          <a:prstGeom prst="roundRect">
            <a:avLst>
              <a:gd name="adj" fmla="val 3529"/>
            </a:avLst>
          </a:prstGeom>
          <a:solidFill>
            <a:srgbClr val="1E293B"/>
          </a:solidFill>
          <a:ln w="6350">
            <a:solidFill>
              <a:srgbClr val="334155"/>
            </a:solidFill>
            <a:prstDash val="solid"/>
          </a:ln>
        </p:spPr>
      </p:sp>
      <p:pic>
        <p:nvPicPr>
          <p:cNvPr id="17" name="Image 3" descr="preencoded.png"/>
          <p:cNvPicPr>
            <a:picLocks noChangeAspect="1"/>
          </p:cNvPicPr>
          <p:nvPr/>
        </p:nvPicPr>
        <p:blipFill>
          <a:blip r:embed="rId4"/>
          <a:stretch>
            <a:fillRect/>
          </a:stretch>
        </p:blipFill>
        <p:spPr>
          <a:xfrm>
            <a:off x="7525512" y="1645920"/>
            <a:ext cx="411480" cy="411480"/>
          </a:xfrm>
          <a:prstGeom prst="rect">
            <a:avLst/>
          </a:prstGeom>
        </p:spPr>
      </p:pic>
      <p:sp>
        <p:nvSpPr>
          <p:cNvPr id="18" name="Text 12"/>
          <p:cNvSpPr/>
          <p:nvPr/>
        </p:nvSpPr>
        <p:spPr>
          <a:xfrm>
            <a:off x="6835140" y="2103120"/>
            <a:ext cx="1783080" cy="274320"/>
          </a:xfrm>
          <a:prstGeom prst="rect">
            <a:avLst/>
          </a:prstGeom>
          <a:noFill/>
          <a:ln/>
        </p:spPr>
        <p:txBody>
          <a:bodyPr wrap="square" lIns="0" tIns="0" rIns="0" bIns="0" rtlCol="0" anchor="ctr"/>
          <a:lstStyle/>
          <a:p>
            <a:pPr algn="ctr" indent="0" marL="0">
              <a:buNone/>
            </a:pPr>
            <a:r>
              <a:rPr lang="en-US" sz="1300" b="1" dirty="0">
                <a:solidFill>
                  <a:srgbClr val="F1F5F9"/>
                </a:solidFill>
                <a:latin typeface="Cambria" pitchFamily="34" charset="0"/>
                <a:ea typeface="Cambria" pitchFamily="34" charset="-122"/>
                <a:cs typeface="Cambria" pitchFamily="34" charset="-120"/>
              </a:rPr>
              <a:t>Forensique</a:t>
            </a:r>
            <a:endParaRPr lang="en-US" sz="1300" dirty="0"/>
          </a:p>
        </p:txBody>
      </p:sp>
      <p:sp>
        <p:nvSpPr>
          <p:cNvPr id="19" name="Text 13"/>
          <p:cNvSpPr/>
          <p:nvPr/>
        </p:nvSpPr>
        <p:spPr>
          <a:xfrm>
            <a:off x="6880860" y="2423160"/>
            <a:ext cx="1691640" cy="548640"/>
          </a:xfrm>
          <a:prstGeom prst="rect">
            <a:avLst/>
          </a:prstGeom>
          <a:noFill/>
          <a:ln/>
        </p:spPr>
        <p:txBody>
          <a:bodyPr wrap="square" lIns="0" tIns="0" rIns="0" bIns="0" rtlCol="0" anchor="ctr"/>
          <a:lstStyle/>
          <a:p>
            <a:pPr algn="ctr" indent="0" marL="0">
              <a:buNone/>
            </a:pPr>
            <a:r>
              <a:rPr lang="en-US" sz="950" dirty="0">
                <a:solidFill>
                  <a:srgbClr val="CBD5E1"/>
                </a:solidFill>
                <a:latin typeface="Calibri" pitchFamily="34" charset="0"/>
                <a:ea typeface="Calibri" pitchFamily="34" charset="-122"/>
                <a:cs typeface="Calibri" pitchFamily="34" charset="-120"/>
              </a:rPr>
              <a:t>Intégration Stratoshark (KubeCon NA 2025) pour pivoter d'une alerte vers une capture noyau.</a:t>
            </a:r>
            <a:endParaRPr lang="en-US" sz="950" dirty="0"/>
          </a:p>
        </p:txBody>
      </p:sp>
      <p:sp>
        <p:nvSpPr>
          <p:cNvPr id="20" name="Shape 14"/>
          <p:cNvSpPr/>
          <p:nvPr/>
        </p:nvSpPr>
        <p:spPr>
          <a:xfrm>
            <a:off x="457200" y="3291840"/>
            <a:ext cx="8229600" cy="1280160"/>
          </a:xfrm>
          <a:prstGeom prst="roundRect">
            <a:avLst>
              <a:gd name="adj" fmla="val 5714"/>
            </a:avLst>
          </a:prstGeom>
          <a:solidFill>
            <a:srgbClr val="1E293B"/>
          </a:solidFill>
          <a:ln w="12700">
            <a:solidFill>
              <a:srgbClr val="10B981"/>
            </a:solidFill>
            <a:prstDash val="solid"/>
          </a:ln>
        </p:spPr>
      </p:sp>
      <p:sp>
        <p:nvSpPr>
          <p:cNvPr id="21" name="Text 15"/>
          <p:cNvSpPr/>
          <p:nvPr/>
        </p:nvSpPr>
        <p:spPr>
          <a:xfrm>
            <a:off x="640080" y="3383280"/>
            <a:ext cx="4572000" cy="320040"/>
          </a:xfrm>
          <a:prstGeom prst="rect">
            <a:avLst/>
          </a:prstGeom>
          <a:noFill/>
          <a:ln/>
        </p:spPr>
        <p:txBody>
          <a:bodyPr wrap="square" lIns="0" tIns="0" rIns="0" bIns="0" rtlCol="0" anchor="ctr"/>
          <a:lstStyle/>
          <a:p>
            <a:pPr indent="0" marL="0">
              <a:buNone/>
            </a:pPr>
            <a:r>
              <a:rPr lang="en-US" sz="1400" b="1" dirty="0">
                <a:solidFill>
                  <a:srgbClr val="10B981"/>
                </a:solidFill>
                <a:latin typeface="Cambria" pitchFamily="34" charset="0"/>
                <a:ea typeface="Cambria" pitchFamily="34" charset="-122"/>
                <a:cs typeface="Cambria" pitchFamily="34" charset="-120"/>
              </a:rPr>
              <a:t>Conclusion</a:t>
            </a:r>
            <a:endParaRPr lang="en-US" sz="1400" dirty="0"/>
          </a:p>
        </p:txBody>
      </p:sp>
      <p:sp>
        <p:nvSpPr>
          <p:cNvPr id="22" name="Text 16"/>
          <p:cNvSpPr/>
          <p:nvPr/>
        </p:nvSpPr>
        <p:spPr>
          <a:xfrm>
            <a:off x="640080" y="3703320"/>
            <a:ext cx="7863840" cy="777240"/>
          </a:xfrm>
          <a:prstGeom prst="rect">
            <a:avLst/>
          </a:prstGeom>
          <a:noFill/>
          <a:ln/>
        </p:spPr>
        <p:txBody>
          <a:bodyPr wrap="square" lIns="0" tIns="0" rIns="0" bIns="0" rtlCol="0" anchor="ctr"/>
          <a:lstStyle/>
          <a:p>
            <a:pPr indent="0" marL="0">
              <a:buNone/>
            </a:pPr>
            <a:r>
              <a:rPr lang="en-US" sz="1100" dirty="0">
                <a:solidFill>
                  <a:srgbClr val="F1F5F9"/>
                </a:solidFill>
                <a:latin typeface="Calibri" pitchFamily="34" charset="0"/>
                <a:ea typeface="Calibri" pitchFamily="34" charset="-122"/>
                <a:cs typeface="Calibri" pitchFamily="34" charset="-120"/>
              </a:rPr>
              <a:t>Falco s'est imposé comme la référence open source pour la détection runtime sur Kubernetes. Sa maturité (CNCF graduated, 150M+ téléchargements, écosystème Sidekick/Talon/Stratoshark) en fait une brique solide pour une Blue Team, à condition d'investir dans le tuning des règles et de l'inscrire dans une stratégie de défense en profondeur.</a:t>
            </a:r>
            <a:endParaRPr lang="en-US" sz="1100" dirty="0"/>
          </a:p>
        </p:txBody>
      </p:sp>
      <p:sp>
        <p:nvSpPr>
          <p:cNvPr id="23" name="Text 17"/>
          <p:cNvSpPr/>
          <p:nvPr/>
        </p:nvSpPr>
        <p:spPr>
          <a:xfrm>
            <a:off x="457200" y="4777740"/>
            <a:ext cx="8229600" cy="274320"/>
          </a:xfrm>
          <a:prstGeom prst="rect">
            <a:avLst/>
          </a:prstGeom>
          <a:noFill/>
          <a:ln/>
        </p:spPr>
        <p:txBody>
          <a:bodyPr wrap="square" lIns="0" tIns="0" rIns="0" bIns="0" rtlCol="0" anchor="ctr"/>
          <a:lstStyle/>
          <a:p>
            <a:pPr algn="ctr" indent="0" marL="0">
              <a:buNone/>
            </a:pPr>
            <a:r>
              <a:rPr lang="en-US" sz="1200" i="1" dirty="0">
                <a:solidFill>
                  <a:srgbClr val="10B981"/>
                </a:solidFill>
                <a:latin typeface="Cambria" pitchFamily="34" charset="0"/>
                <a:ea typeface="Cambria" pitchFamily="34" charset="-122"/>
                <a:cs typeface="Cambria" pitchFamily="34" charset="-120"/>
              </a:rPr>
              <a:t>Merci de votre attention  ·  Questions ?</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SOMMAIRE</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Plan de la présentation</a:t>
            </a:r>
            <a:endParaRPr lang="en-US" sz="2800" dirty="0"/>
          </a:p>
        </p:txBody>
      </p:sp>
      <p:sp>
        <p:nvSpPr>
          <p:cNvPr id="4" name="Shape 2"/>
          <p:cNvSpPr/>
          <p:nvPr/>
        </p:nvSpPr>
        <p:spPr>
          <a:xfrm>
            <a:off x="457200" y="1325880"/>
            <a:ext cx="8229600" cy="640080"/>
          </a:xfrm>
          <a:prstGeom prst="roundRect">
            <a:avLst>
              <a:gd name="adj" fmla="val 85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5" name="Text 3"/>
          <p:cNvSpPr/>
          <p:nvPr/>
        </p:nvSpPr>
        <p:spPr>
          <a:xfrm>
            <a:off x="640080" y="1399032"/>
            <a:ext cx="640080" cy="502920"/>
          </a:xfrm>
          <a:prstGeom prst="rect">
            <a:avLst/>
          </a:prstGeom>
          <a:noFill/>
          <a:ln/>
        </p:spPr>
        <p:txBody>
          <a:bodyPr wrap="square" lIns="0" tIns="0" rIns="0" bIns="0" rtlCol="0" anchor="ctr"/>
          <a:lstStyle/>
          <a:p>
            <a:pPr indent="0" marL="0">
              <a:buNone/>
            </a:pPr>
            <a:r>
              <a:rPr lang="en-US" sz="2800" b="1" dirty="0">
                <a:solidFill>
                  <a:srgbClr val="10B981"/>
                </a:solidFill>
                <a:latin typeface="Cambria" pitchFamily="34" charset="0"/>
                <a:ea typeface="Cambria" pitchFamily="34" charset="-122"/>
                <a:cs typeface="Cambria" pitchFamily="34" charset="-120"/>
              </a:rPr>
              <a:t>01</a:t>
            </a:r>
            <a:endParaRPr lang="en-US" sz="2800" dirty="0"/>
          </a:p>
        </p:txBody>
      </p:sp>
      <p:pic>
        <p:nvPicPr>
          <p:cNvPr id="6" name="Image 0" descr="preencoded.png"/>
          <p:cNvPicPr>
            <a:picLocks noChangeAspect="1"/>
          </p:cNvPicPr>
          <p:nvPr/>
        </p:nvPicPr>
        <p:blipFill>
          <a:blip r:embed="rId1"/>
          <a:stretch>
            <a:fillRect/>
          </a:stretch>
        </p:blipFill>
        <p:spPr>
          <a:xfrm>
            <a:off x="1371600" y="1490472"/>
            <a:ext cx="320040" cy="320040"/>
          </a:xfrm>
          <a:prstGeom prst="rect">
            <a:avLst/>
          </a:prstGeom>
        </p:spPr>
      </p:pic>
      <p:sp>
        <p:nvSpPr>
          <p:cNvPr id="7" name="Text 4"/>
          <p:cNvSpPr/>
          <p:nvPr/>
        </p:nvSpPr>
        <p:spPr>
          <a:xfrm>
            <a:off x="1828800" y="1399032"/>
            <a:ext cx="4572000" cy="274320"/>
          </a:xfrm>
          <a:prstGeom prst="rect">
            <a:avLst/>
          </a:prstGeom>
          <a:noFill/>
          <a:ln/>
        </p:spPr>
        <p:txBody>
          <a:bodyPr wrap="square" lIns="0" tIns="0" rIns="0" bIns="0" rtlCol="0" anchor="ctr"/>
          <a:lstStyle/>
          <a:p>
            <a:pPr indent="0" marL="0">
              <a:buNone/>
            </a:pPr>
            <a:r>
              <a:rPr lang="en-US" sz="1600" b="1" dirty="0">
                <a:solidFill>
                  <a:srgbClr val="0F172A"/>
                </a:solidFill>
                <a:latin typeface="Cambria" pitchFamily="34" charset="0"/>
                <a:ea typeface="Cambria" pitchFamily="34" charset="-122"/>
                <a:cs typeface="Cambria" pitchFamily="34" charset="-120"/>
              </a:rPr>
              <a:t>Présentation de la technologie</a:t>
            </a:r>
            <a:endParaRPr lang="en-US" sz="1600" dirty="0"/>
          </a:p>
        </p:txBody>
      </p:sp>
      <p:sp>
        <p:nvSpPr>
          <p:cNvPr id="8" name="Text 5"/>
          <p:cNvSpPr/>
          <p:nvPr/>
        </p:nvSpPr>
        <p:spPr>
          <a:xfrm>
            <a:off x="1828800" y="1673352"/>
            <a:ext cx="6400800" cy="27432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Qu'est-ce que Falco, eBPF, détection runtime</a:t>
            </a:r>
            <a:endParaRPr lang="en-US" sz="1100" dirty="0"/>
          </a:p>
        </p:txBody>
      </p:sp>
      <p:sp>
        <p:nvSpPr>
          <p:cNvPr id="9" name="Shape 6"/>
          <p:cNvSpPr/>
          <p:nvPr/>
        </p:nvSpPr>
        <p:spPr>
          <a:xfrm>
            <a:off x="457200" y="2103120"/>
            <a:ext cx="8229600" cy="640080"/>
          </a:xfrm>
          <a:prstGeom prst="roundRect">
            <a:avLst>
              <a:gd name="adj" fmla="val 85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0" name="Text 7"/>
          <p:cNvSpPr/>
          <p:nvPr/>
        </p:nvSpPr>
        <p:spPr>
          <a:xfrm>
            <a:off x="640080" y="2176272"/>
            <a:ext cx="640080" cy="502920"/>
          </a:xfrm>
          <a:prstGeom prst="rect">
            <a:avLst/>
          </a:prstGeom>
          <a:noFill/>
          <a:ln/>
        </p:spPr>
        <p:txBody>
          <a:bodyPr wrap="square" lIns="0" tIns="0" rIns="0" bIns="0" rtlCol="0" anchor="ctr"/>
          <a:lstStyle/>
          <a:p>
            <a:pPr indent="0" marL="0">
              <a:buNone/>
            </a:pPr>
            <a:r>
              <a:rPr lang="en-US" sz="2800" b="1" dirty="0">
                <a:solidFill>
                  <a:srgbClr val="10B981"/>
                </a:solidFill>
                <a:latin typeface="Cambria" pitchFamily="34" charset="0"/>
                <a:ea typeface="Cambria" pitchFamily="34" charset="-122"/>
                <a:cs typeface="Cambria" pitchFamily="34" charset="-120"/>
              </a:rPr>
              <a:t>02</a:t>
            </a:r>
            <a:endParaRPr lang="en-US" sz="2800" dirty="0"/>
          </a:p>
        </p:txBody>
      </p:sp>
      <p:pic>
        <p:nvPicPr>
          <p:cNvPr id="11" name="Image 1" descr="preencoded.png"/>
          <p:cNvPicPr>
            <a:picLocks noChangeAspect="1"/>
          </p:cNvPicPr>
          <p:nvPr/>
        </p:nvPicPr>
        <p:blipFill>
          <a:blip r:embed="rId2"/>
          <a:stretch>
            <a:fillRect/>
          </a:stretch>
        </p:blipFill>
        <p:spPr>
          <a:xfrm>
            <a:off x="1371600" y="2267712"/>
            <a:ext cx="320040" cy="320040"/>
          </a:xfrm>
          <a:prstGeom prst="rect">
            <a:avLst/>
          </a:prstGeom>
        </p:spPr>
      </p:pic>
      <p:sp>
        <p:nvSpPr>
          <p:cNvPr id="12" name="Text 8"/>
          <p:cNvSpPr/>
          <p:nvPr/>
        </p:nvSpPr>
        <p:spPr>
          <a:xfrm>
            <a:off x="1828800" y="2176272"/>
            <a:ext cx="4572000" cy="274320"/>
          </a:xfrm>
          <a:prstGeom prst="rect">
            <a:avLst/>
          </a:prstGeom>
          <a:noFill/>
          <a:ln/>
        </p:spPr>
        <p:txBody>
          <a:bodyPr wrap="square" lIns="0" tIns="0" rIns="0" bIns="0" rtlCol="0" anchor="ctr"/>
          <a:lstStyle/>
          <a:p>
            <a:pPr indent="0" marL="0">
              <a:buNone/>
            </a:pPr>
            <a:r>
              <a:rPr lang="en-US" sz="1600" b="1" dirty="0">
                <a:solidFill>
                  <a:srgbClr val="0F172A"/>
                </a:solidFill>
                <a:latin typeface="Cambria" pitchFamily="34" charset="0"/>
                <a:ea typeface="Cambria" pitchFamily="34" charset="-122"/>
                <a:cs typeface="Cambria" pitchFamily="34" charset="-120"/>
              </a:rPr>
              <a:t>Cas d'usage professionnel</a:t>
            </a:r>
            <a:endParaRPr lang="en-US" sz="1600" dirty="0"/>
          </a:p>
        </p:txBody>
      </p:sp>
      <p:sp>
        <p:nvSpPr>
          <p:cNvPr id="13" name="Text 9"/>
          <p:cNvSpPr/>
          <p:nvPr/>
        </p:nvSpPr>
        <p:spPr>
          <a:xfrm>
            <a:off x="1828800" y="2450592"/>
            <a:ext cx="6400800" cy="27432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Adoption, écosystème CNCF, Blue Team / SOC</a:t>
            </a:r>
            <a:endParaRPr lang="en-US" sz="1100" dirty="0"/>
          </a:p>
        </p:txBody>
      </p:sp>
      <p:sp>
        <p:nvSpPr>
          <p:cNvPr id="14" name="Shape 10"/>
          <p:cNvSpPr/>
          <p:nvPr/>
        </p:nvSpPr>
        <p:spPr>
          <a:xfrm>
            <a:off x="457200" y="2880360"/>
            <a:ext cx="8229600" cy="640080"/>
          </a:xfrm>
          <a:prstGeom prst="roundRect">
            <a:avLst>
              <a:gd name="adj" fmla="val 85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5" name="Text 11"/>
          <p:cNvSpPr/>
          <p:nvPr/>
        </p:nvSpPr>
        <p:spPr>
          <a:xfrm>
            <a:off x="640080" y="2953512"/>
            <a:ext cx="640080" cy="502920"/>
          </a:xfrm>
          <a:prstGeom prst="rect">
            <a:avLst/>
          </a:prstGeom>
          <a:noFill/>
          <a:ln/>
        </p:spPr>
        <p:txBody>
          <a:bodyPr wrap="square" lIns="0" tIns="0" rIns="0" bIns="0" rtlCol="0" anchor="ctr"/>
          <a:lstStyle/>
          <a:p>
            <a:pPr indent="0" marL="0">
              <a:buNone/>
            </a:pPr>
            <a:r>
              <a:rPr lang="en-US" sz="2800" b="1" dirty="0">
                <a:solidFill>
                  <a:srgbClr val="10B981"/>
                </a:solidFill>
                <a:latin typeface="Cambria" pitchFamily="34" charset="0"/>
                <a:ea typeface="Cambria" pitchFamily="34" charset="-122"/>
                <a:cs typeface="Cambria" pitchFamily="34" charset="-120"/>
              </a:rPr>
              <a:t>03</a:t>
            </a:r>
            <a:endParaRPr lang="en-US" sz="2800" dirty="0"/>
          </a:p>
        </p:txBody>
      </p:sp>
      <p:pic>
        <p:nvPicPr>
          <p:cNvPr id="16" name="Image 2" descr="preencoded.png"/>
          <p:cNvPicPr>
            <a:picLocks noChangeAspect="1"/>
          </p:cNvPicPr>
          <p:nvPr/>
        </p:nvPicPr>
        <p:blipFill>
          <a:blip r:embed="rId3"/>
          <a:stretch>
            <a:fillRect/>
          </a:stretch>
        </p:blipFill>
        <p:spPr>
          <a:xfrm>
            <a:off x="1371600" y="3044952"/>
            <a:ext cx="320040" cy="320040"/>
          </a:xfrm>
          <a:prstGeom prst="rect">
            <a:avLst/>
          </a:prstGeom>
        </p:spPr>
      </p:pic>
      <p:sp>
        <p:nvSpPr>
          <p:cNvPr id="17" name="Text 12"/>
          <p:cNvSpPr/>
          <p:nvPr/>
        </p:nvSpPr>
        <p:spPr>
          <a:xfrm>
            <a:off x="1828800" y="2953512"/>
            <a:ext cx="4572000" cy="274320"/>
          </a:xfrm>
          <a:prstGeom prst="rect">
            <a:avLst/>
          </a:prstGeom>
          <a:noFill/>
          <a:ln/>
        </p:spPr>
        <p:txBody>
          <a:bodyPr wrap="square" lIns="0" tIns="0" rIns="0" bIns="0" rtlCol="0" anchor="ctr"/>
          <a:lstStyle/>
          <a:p>
            <a:pPr indent="0" marL="0">
              <a:buNone/>
            </a:pPr>
            <a:r>
              <a:rPr lang="en-US" sz="1600" b="1" dirty="0">
                <a:solidFill>
                  <a:srgbClr val="0F172A"/>
                </a:solidFill>
                <a:latin typeface="Cambria" pitchFamily="34" charset="0"/>
                <a:ea typeface="Cambria" pitchFamily="34" charset="-122"/>
                <a:cs typeface="Cambria" pitchFamily="34" charset="-120"/>
              </a:rPr>
              <a:t>Mise en oeuvre technique</a:t>
            </a:r>
            <a:endParaRPr lang="en-US" sz="1600" dirty="0"/>
          </a:p>
        </p:txBody>
      </p:sp>
      <p:sp>
        <p:nvSpPr>
          <p:cNvPr id="18" name="Text 13"/>
          <p:cNvSpPr/>
          <p:nvPr/>
        </p:nvSpPr>
        <p:spPr>
          <a:xfrm>
            <a:off x="1828800" y="3227832"/>
            <a:ext cx="6400800" cy="27432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TP Kind + Helm, alertes capturées, difficultés</a:t>
            </a:r>
            <a:endParaRPr lang="en-US" sz="1100" dirty="0"/>
          </a:p>
        </p:txBody>
      </p:sp>
      <p:sp>
        <p:nvSpPr>
          <p:cNvPr id="19" name="Shape 14"/>
          <p:cNvSpPr/>
          <p:nvPr/>
        </p:nvSpPr>
        <p:spPr>
          <a:xfrm>
            <a:off x="457200" y="3657600"/>
            <a:ext cx="8229600" cy="640080"/>
          </a:xfrm>
          <a:prstGeom prst="roundRect">
            <a:avLst>
              <a:gd name="adj" fmla="val 85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20" name="Text 15"/>
          <p:cNvSpPr/>
          <p:nvPr/>
        </p:nvSpPr>
        <p:spPr>
          <a:xfrm>
            <a:off x="640080" y="3730752"/>
            <a:ext cx="640080" cy="502920"/>
          </a:xfrm>
          <a:prstGeom prst="rect">
            <a:avLst/>
          </a:prstGeom>
          <a:noFill/>
          <a:ln/>
        </p:spPr>
        <p:txBody>
          <a:bodyPr wrap="square" lIns="0" tIns="0" rIns="0" bIns="0" rtlCol="0" anchor="ctr"/>
          <a:lstStyle/>
          <a:p>
            <a:pPr indent="0" marL="0">
              <a:buNone/>
            </a:pPr>
            <a:r>
              <a:rPr lang="en-US" sz="2800" b="1" dirty="0">
                <a:solidFill>
                  <a:srgbClr val="10B981"/>
                </a:solidFill>
                <a:latin typeface="Cambria" pitchFamily="34" charset="0"/>
                <a:ea typeface="Cambria" pitchFamily="34" charset="-122"/>
                <a:cs typeface="Cambria" pitchFamily="34" charset="-120"/>
              </a:rPr>
              <a:t>04</a:t>
            </a:r>
            <a:endParaRPr lang="en-US" sz="2800" dirty="0"/>
          </a:p>
        </p:txBody>
      </p:sp>
      <p:pic>
        <p:nvPicPr>
          <p:cNvPr id="21" name="Image 3" descr="preencoded.png"/>
          <p:cNvPicPr>
            <a:picLocks noChangeAspect="1"/>
          </p:cNvPicPr>
          <p:nvPr/>
        </p:nvPicPr>
        <p:blipFill>
          <a:blip r:embed="rId4"/>
          <a:stretch>
            <a:fillRect/>
          </a:stretch>
        </p:blipFill>
        <p:spPr>
          <a:xfrm>
            <a:off x="1371600" y="3822192"/>
            <a:ext cx="320040" cy="320040"/>
          </a:xfrm>
          <a:prstGeom prst="rect">
            <a:avLst/>
          </a:prstGeom>
        </p:spPr>
      </p:pic>
      <p:sp>
        <p:nvSpPr>
          <p:cNvPr id="22" name="Text 16"/>
          <p:cNvSpPr/>
          <p:nvPr/>
        </p:nvSpPr>
        <p:spPr>
          <a:xfrm>
            <a:off x="1828800" y="3730752"/>
            <a:ext cx="4572000" cy="274320"/>
          </a:xfrm>
          <a:prstGeom prst="rect">
            <a:avLst/>
          </a:prstGeom>
          <a:noFill/>
          <a:ln/>
        </p:spPr>
        <p:txBody>
          <a:bodyPr wrap="square" lIns="0" tIns="0" rIns="0" bIns="0" rtlCol="0" anchor="ctr"/>
          <a:lstStyle/>
          <a:p>
            <a:pPr indent="0" marL="0">
              <a:buNone/>
            </a:pPr>
            <a:r>
              <a:rPr lang="en-US" sz="1600" b="1" dirty="0">
                <a:solidFill>
                  <a:srgbClr val="0F172A"/>
                </a:solidFill>
                <a:latin typeface="Cambria" pitchFamily="34" charset="0"/>
                <a:ea typeface="Cambria" pitchFamily="34" charset="-122"/>
                <a:cs typeface="Cambria" pitchFamily="34" charset="-120"/>
              </a:rPr>
              <a:t>Retour d'expérience</a:t>
            </a:r>
            <a:endParaRPr lang="en-US" sz="1600" dirty="0"/>
          </a:p>
        </p:txBody>
      </p:sp>
      <p:sp>
        <p:nvSpPr>
          <p:cNvPr id="23" name="Text 17"/>
          <p:cNvSpPr/>
          <p:nvPr/>
        </p:nvSpPr>
        <p:spPr>
          <a:xfrm>
            <a:off x="1828800" y="4005072"/>
            <a:ext cx="6400800" cy="27432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Bilan critique, avis personnel, améliorations</a:t>
            </a:r>
            <a:endParaRPr lang="en-US" sz="1100" dirty="0"/>
          </a:p>
        </p:txBody>
      </p:sp>
      <p:sp>
        <p:nvSpPr>
          <p:cNvPr id="24" name="Text 18"/>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25" name="Text 19"/>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01  ·  PRÉSENTATION</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Falco, moteur de détection runtime</a:t>
            </a:r>
            <a:endParaRPr lang="en-US" sz="2800" dirty="0"/>
          </a:p>
        </p:txBody>
      </p:sp>
      <p:pic>
        <p:nvPicPr>
          <p:cNvPr id="4" name="Image 0" descr="preencoded.png"/>
          <p:cNvPicPr>
            <a:picLocks noChangeAspect="1"/>
          </p:cNvPicPr>
          <p:nvPr/>
        </p:nvPicPr>
        <p:blipFill>
          <a:blip r:embed="rId1"/>
          <a:stretch>
            <a:fillRect/>
          </a:stretch>
        </p:blipFill>
        <p:spPr>
          <a:xfrm>
            <a:off x="457200" y="1325880"/>
            <a:ext cx="411480" cy="411480"/>
          </a:xfrm>
          <a:prstGeom prst="rect">
            <a:avLst/>
          </a:prstGeom>
        </p:spPr>
      </p:pic>
      <p:sp>
        <p:nvSpPr>
          <p:cNvPr id="5" name="Text 2"/>
          <p:cNvSpPr/>
          <p:nvPr/>
        </p:nvSpPr>
        <p:spPr>
          <a:xfrm>
            <a:off x="960120" y="1325880"/>
            <a:ext cx="3657600" cy="411480"/>
          </a:xfrm>
          <a:prstGeom prst="rect">
            <a:avLst/>
          </a:prstGeom>
          <a:noFill/>
          <a:ln/>
        </p:spPr>
        <p:txBody>
          <a:bodyPr wrap="square" lIns="0" tIns="0" rIns="0" bIns="0" rtlCol="0" anchor="ctr"/>
          <a:lstStyle/>
          <a:p>
            <a:pPr indent="0" marL="0">
              <a:buNone/>
            </a:pPr>
            <a:r>
              <a:rPr lang="en-US" sz="1800" b="1" dirty="0">
                <a:solidFill>
                  <a:srgbClr val="0F172A"/>
                </a:solidFill>
                <a:latin typeface="Cambria" pitchFamily="34" charset="0"/>
                <a:ea typeface="Cambria" pitchFamily="34" charset="-122"/>
                <a:cs typeface="Cambria" pitchFamily="34" charset="-120"/>
              </a:rPr>
              <a:t>Définition</a:t>
            </a:r>
            <a:endParaRPr lang="en-US" sz="1800" dirty="0"/>
          </a:p>
        </p:txBody>
      </p:sp>
      <p:sp>
        <p:nvSpPr>
          <p:cNvPr id="6" name="Text 3"/>
          <p:cNvSpPr/>
          <p:nvPr/>
        </p:nvSpPr>
        <p:spPr>
          <a:xfrm>
            <a:off x="457200" y="1828800"/>
            <a:ext cx="4297680" cy="1463040"/>
          </a:xfrm>
          <a:prstGeom prst="rect">
            <a:avLst/>
          </a:prstGeom>
          <a:noFill/>
          <a:ln/>
        </p:spPr>
        <p:txBody>
          <a:bodyPr wrap="square" lIns="0" tIns="0" rIns="0" bIns="0" rtlCol="0" anchor="ctr"/>
          <a:lstStyle/>
          <a:p>
            <a:pPr indent="0" marL="0">
              <a:buNone/>
            </a:pPr>
            <a:r>
              <a:rPr lang="en-US" sz="1300" dirty="0">
                <a:solidFill>
                  <a:srgbClr val="0F172A"/>
                </a:solidFill>
                <a:latin typeface="Calibri" pitchFamily="34" charset="0"/>
                <a:ea typeface="Calibri" pitchFamily="34" charset="-122"/>
                <a:cs typeface="Calibri" pitchFamily="34" charset="-120"/>
              </a:rPr>
              <a:t>Moteur open source d'observation et de détection de comportements anormaux sur Linux / Kubernetes, basé sur les appels système (syscalls) capturés par eBPF et confrontés à un moteur de règles.</a:t>
            </a:r>
            <a:endParaRPr lang="en-US" sz="1300" dirty="0"/>
          </a:p>
        </p:txBody>
      </p:sp>
      <p:sp>
        <p:nvSpPr>
          <p:cNvPr id="7" name="Shape 4"/>
          <p:cNvSpPr/>
          <p:nvPr/>
        </p:nvSpPr>
        <p:spPr>
          <a:xfrm>
            <a:off x="457200" y="3383280"/>
            <a:ext cx="4297680" cy="1280160"/>
          </a:xfrm>
          <a:prstGeom prst="roundRect">
            <a:avLst>
              <a:gd name="adj" fmla="val 4286"/>
            </a:avLst>
          </a:prstGeom>
          <a:solidFill>
            <a:srgbClr val="FEF3C7"/>
          </a:solidFill>
          <a:ln w="6350">
            <a:solidFill>
              <a:srgbClr val="FCD34D"/>
            </a:solidFill>
            <a:prstDash val="solid"/>
          </a:ln>
        </p:spPr>
      </p:sp>
      <p:pic>
        <p:nvPicPr>
          <p:cNvPr id="8" name="Image 1" descr="preencoded.png"/>
          <p:cNvPicPr>
            <a:picLocks noChangeAspect="1"/>
          </p:cNvPicPr>
          <p:nvPr/>
        </p:nvPicPr>
        <p:blipFill>
          <a:blip r:embed="rId2"/>
          <a:stretch>
            <a:fillRect/>
          </a:stretch>
        </p:blipFill>
        <p:spPr>
          <a:xfrm>
            <a:off x="594360" y="3474720"/>
            <a:ext cx="274320" cy="274320"/>
          </a:xfrm>
          <a:prstGeom prst="rect">
            <a:avLst/>
          </a:prstGeom>
        </p:spPr>
      </p:pic>
      <p:sp>
        <p:nvSpPr>
          <p:cNvPr id="9" name="Text 5"/>
          <p:cNvSpPr/>
          <p:nvPr/>
        </p:nvSpPr>
        <p:spPr>
          <a:xfrm>
            <a:off x="914400" y="3456432"/>
            <a:ext cx="3200400" cy="274320"/>
          </a:xfrm>
          <a:prstGeom prst="rect">
            <a:avLst/>
          </a:prstGeom>
          <a:noFill/>
          <a:ln/>
        </p:spPr>
        <p:txBody>
          <a:bodyPr wrap="square" lIns="0" tIns="0" rIns="0" bIns="0" rtlCol="0" anchor="ctr"/>
          <a:lstStyle/>
          <a:p>
            <a:pPr indent="0" marL="0">
              <a:buNone/>
            </a:pPr>
            <a:r>
              <a:rPr lang="en-US" sz="1300" b="1" dirty="0">
                <a:solidFill>
                  <a:srgbClr val="92400E"/>
                </a:solidFill>
                <a:latin typeface="Cambria" pitchFamily="34" charset="0"/>
                <a:ea typeface="Cambria" pitchFamily="34" charset="-122"/>
                <a:cs typeface="Cambria" pitchFamily="34" charset="-120"/>
              </a:rPr>
              <a:t>Ce que Falco n'est pas</a:t>
            </a:r>
            <a:endParaRPr lang="en-US" sz="1300" dirty="0"/>
          </a:p>
        </p:txBody>
      </p:sp>
      <p:sp>
        <p:nvSpPr>
          <p:cNvPr id="10" name="Text 6"/>
          <p:cNvSpPr/>
          <p:nvPr/>
        </p:nvSpPr>
        <p:spPr>
          <a:xfrm>
            <a:off x="640080" y="3794760"/>
            <a:ext cx="4023360" cy="822960"/>
          </a:xfrm>
          <a:prstGeom prst="rect">
            <a:avLst/>
          </a:prstGeom>
          <a:noFill/>
          <a:ln/>
        </p:spPr>
        <p:txBody>
          <a:bodyPr wrap="square" lIns="0" tIns="0" rIns="0" bIns="0" rtlCol="0" anchor="ctr"/>
          <a:lstStyle/>
          <a:p>
            <a:pPr marL="342900" indent="-342900">
              <a:buSzPct val="100000"/>
              <a:buChar char="•"/>
            </a:pPr>
            <a:r>
              <a:rPr lang="en-US" sz="1050" dirty="0">
                <a:solidFill>
                  <a:srgbClr val="78350F"/>
                </a:solidFill>
                <a:latin typeface="Calibri" pitchFamily="34" charset="0"/>
                <a:ea typeface="Calibri" pitchFamily="34" charset="-122"/>
                <a:cs typeface="Calibri" pitchFamily="34" charset="-120"/>
              </a:rPr>
              <a:t>Pas un EDR : il détecte, il ne bloque pas (par défaut)</a:t>
            </a:r>
            <a:endParaRPr lang="en-US" sz="1050" dirty="0"/>
          </a:p>
          <a:p>
            <a:pPr marL="342900" indent="-342900">
              <a:buSzPct val="100000"/>
              <a:buChar char="•"/>
            </a:pPr>
            <a:r>
              <a:rPr lang="en-US" sz="1050" dirty="0">
                <a:solidFill>
                  <a:srgbClr val="78350F"/>
                </a:solidFill>
                <a:latin typeface="Calibri" pitchFamily="34" charset="0"/>
                <a:ea typeface="Calibri" pitchFamily="34" charset="-122"/>
                <a:cs typeface="Calibri" pitchFamily="34" charset="-120"/>
              </a:rPr>
              <a:t>Pas un scanner d'images : pas d'analyse statique</a:t>
            </a:r>
            <a:endParaRPr lang="en-US" sz="1050" dirty="0"/>
          </a:p>
          <a:p>
            <a:pPr marL="342900" indent="-342900">
              <a:buSzPct val="100000"/>
              <a:buChar char="•"/>
            </a:pPr>
            <a:r>
              <a:rPr lang="en-US" sz="1050" dirty="0">
                <a:solidFill>
                  <a:srgbClr val="78350F"/>
                </a:solidFill>
                <a:latin typeface="Calibri" pitchFamily="34" charset="0"/>
                <a:ea typeface="Calibri" pitchFamily="34" charset="-122"/>
                <a:cs typeface="Calibri" pitchFamily="34" charset="-120"/>
              </a:rPr>
              <a:t>Pas un IDS réseau : il observe les syscalls, pas le trafic</a:t>
            </a:r>
            <a:endParaRPr lang="en-US" sz="1050" dirty="0"/>
          </a:p>
        </p:txBody>
      </p:sp>
      <p:sp>
        <p:nvSpPr>
          <p:cNvPr id="11" name="Shape 7"/>
          <p:cNvSpPr/>
          <p:nvPr/>
        </p:nvSpPr>
        <p:spPr>
          <a:xfrm>
            <a:off x="4937760" y="1325880"/>
            <a:ext cx="3749040" cy="777240"/>
          </a:xfrm>
          <a:prstGeom prst="roundRect">
            <a:avLst>
              <a:gd name="adj" fmla="val 7059"/>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2" name="Text 8"/>
          <p:cNvSpPr/>
          <p:nvPr/>
        </p:nvSpPr>
        <p:spPr>
          <a:xfrm>
            <a:off x="5120640" y="1399032"/>
            <a:ext cx="1371600" cy="630936"/>
          </a:xfrm>
          <a:prstGeom prst="rect">
            <a:avLst/>
          </a:prstGeom>
          <a:noFill/>
          <a:ln/>
        </p:spPr>
        <p:txBody>
          <a:bodyPr wrap="square" lIns="0" tIns="0" rIns="0" bIns="0" rtlCol="0" anchor="ctr"/>
          <a:lstStyle/>
          <a:p>
            <a:pPr indent="0" marL="0">
              <a:buNone/>
            </a:pPr>
            <a:r>
              <a:rPr lang="en-US" sz="2200" b="1" dirty="0">
                <a:solidFill>
                  <a:srgbClr val="10B981"/>
                </a:solidFill>
                <a:latin typeface="Cambria" pitchFamily="34" charset="0"/>
                <a:ea typeface="Cambria" pitchFamily="34" charset="-122"/>
                <a:cs typeface="Cambria" pitchFamily="34" charset="-120"/>
              </a:rPr>
              <a:t>2016</a:t>
            </a:r>
            <a:endParaRPr lang="en-US" sz="2200" dirty="0"/>
          </a:p>
        </p:txBody>
      </p:sp>
      <p:sp>
        <p:nvSpPr>
          <p:cNvPr id="13" name="Text 9"/>
          <p:cNvSpPr/>
          <p:nvPr/>
        </p:nvSpPr>
        <p:spPr>
          <a:xfrm>
            <a:off x="6400800" y="1399032"/>
            <a:ext cx="2194560" cy="630936"/>
          </a:xfrm>
          <a:prstGeom prst="rect">
            <a:avLst/>
          </a:prstGeom>
          <a:noFill/>
          <a:ln/>
        </p:spPr>
        <p:txBody>
          <a:bodyPr wrap="square" lIns="0" tIns="0" rIns="0" bIns="0" rtlCol="0" anchor="ctr"/>
          <a:lstStyle/>
          <a:p>
            <a:pPr indent="0" marL="0">
              <a:buNone/>
            </a:pPr>
            <a:r>
              <a:rPr lang="en-US" sz="1200" dirty="0">
                <a:solidFill>
                  <a:srgbClr val="0F172A"/>
                </a:solidFill>
                <a:latin typeface="Calibri" pitchFamily="34" charset="0"/>
                <a:ea typeface="Calibri" pitchFamily="34" charset="-122"/>
                <a:cs typeface="Calibri" pitchFamily="34" charset="-120"/>
              </a:rPr>
              <a:t>Création par Sysdig</a:t>
            </a:r>
            <a:endParaRPr lang="en-US" sz="1200" dirty="0"/>
          </a:p>
        </p:txBody>
      </p:sp>
      <p:sp>
        <p:nvSpPr>
          <p:cNvPr id="14" name="Shape 10"/>
          <p:cNvSpPr/>
          <p:nvPr/>
        </p:nvSpPr>
        <p:spPr>
          <a:xfrm>
            <a:off x="4937760" y="2148840"/>
            <a:ext cx="3749040" cy="777240"/>
          </a:xfrm>
          <a:prstGeom prst="roundRect">
            <a:avLst>
              <a:gd name="adj" fmla="val 7059"/>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5" name="Text 11"/>
          <p:cNvSpPr/>
          <p:nvPr/>
        </p:nvSpPr>
        <p:spPr>
          <a:xfrm>
            <a:off x="5120640" y="2221992"/>
            <a:ext cx="1371600" cy="630936"/>
          </a:xfrm>
          <a:prstGeom prst="rect">
            <a:avLst/>
          </a:prstGeom>
          <a:noFill/>
          <a:ln/>
        </p:spPr>
        <p:txBody>
          <a:bodyPr wrap="square" lIns="0" tIns="0" rIns="0" bIns="0" rtlCol="0" anchor="ctr"/>
          <a:lstStyle/>
          <a:p>
            <a:pPr indent="0" marL="0">
              <a:buNone/>
            </a:pPr>
            <a:r>
              <a:rPr lang="en-US" sz="2200" b="1" dirty="0">
                <a:solidFill>
                  <a:srgbClr val="10B981"/>
                </a:solidFill>
                <a:latin typeface="Cambria" pitchFamily="34" charset="0"/>
                <a:ea typeface="Cambria" pitchFamily="34" charset="-122"/>
                <a:cs typeface="Cambria" pitchFamily="34" charset="-120"/>
              </a:rPr>
              <a:t>2018</a:t>
            </a:r>
            <a:endParaRPr lang="en-US" sz="2200" dirty="0"/>
          </a:p>
        </p:txBody>
      </p:sp>
      <p:sp>
        <p:nvSpPr>
          <p:cNvPr id="16" name="Text 12"/>
          <p:cNvSpPr/>
          <p:nvPr/>
        </p:nvSpPr>
        <p:spPr>
          <a:xfrm>
            <a:off x="6400800" y="2221992"/>
            <a:ext cx="2194560" cy="630936"/>
          </a:xfrm>
          <a:prstGeom prst="rect">
            <a:avLst/>
          </a:prstGeom>
          <a:noFill/>
          <a:ln/>
        </p:spPr>
        <p:txBody>
          <a:bodyPr wrap="square" lIns="0" tIns="0" rIns="0" bIns="0" rtlCol="0" anchor="ctr"/>
          <a:lstStyle/>
          <a:p>
            <a:pPr indent="0" marL="0">
              <a:buNone/>
            </a:pPr>
            <a:r>
              <a:rPr lang="en-US" sz="1200" dirty="0">
                <a:solidFill>
                  <a:srgbClr val="0F172A"/>
                </a:solidFill>
                <a:latin typeface="Calibri" pitchFamily="34" charset="0"/>
                <a:ea typeface="Calibri" pitchFamily="34" charset="-122"/>
                <a:cs typeface="Calibri" pitchFamily="34" charset="-120"/>
              </a:rPr>
              <a:t>Entrée CNCF Sandbox</a:t>
            </a:r>
            <a:endParaRPr lang="en-US" sz="1200" dirty="0"/>
          </a:p>
        </p:txBody>
      </p:sp>
      <p:sp>
        <p:nvSpPr>
          <p:cNvPr id="17" name="Shape 13"/>
          <p:cNvSpPr/>
          <p:nvPr/>
        </p:nvSpPr>
        <p:spPr>
          <a:xfrm>
            <a:off x="4937760" y="2971800"/>
            <a:ext cx="3749040" cy="777240"/>
          </a:xfrm>
          <a:prstGeom prst="roundRect">
            <a:avLst>
              <a:gd name="adj" fmla="val 7059"/>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8" name="Text 14"/>
          <p:cNvSpPr/>
          <p:nvPr/>
        </p:nvSpPr>
        <p:spPr>
          <a:xfrm>
            <a:off x="5120640" y="3044952"/>
            <a:ext cx="1371600" cy="630936"/>
          </a:xfrm>
          <a:prstGeom prst="rect">
            <a:avLst/>
          </a:prstGeom>
          <a:noFill/>
          <a:ln/>
        </p:spPr>
        <p:txBody>
          <a:bodyPr wrap="square" lIns="0" tIns="0" rIns="0" bIns="0" rtlCol="0" anchor="ctr"/>
          <a:lstStyle/>
          <a:p>
            <a:pPr indent="0" marL="0">
              <a:buNone/>
            </a:pPr>
            <a:r>
              <a:rPr lang="en-US" sz="2200" b="1" dirty="0">
                <a:solidFill>
                  <a:srgbClr val="10B981"/>
                </a:solidFill>
                <a:latin typeface="Cambria" pitchFamily="34" charset="0"/>
                <a:ea typeface="Cambria" pitchFamily="34" charset="-122"/>
                <a:cs typeface="Cambria" pitchFamily="34" charset="-120"/>
              </a:rPr>
              <a:t>2024</a:t>
            </a:r>
            <a:endParaRPr lang="en-US" sz="2200" dirty="0"/>
          </a:p>
        </p:txBody>
      </p:sp>
      <p:sp>
        <p:nvSpPr>
          <p:cNvPr id="19" name="Text 15"/>
          <p:cNvSpPr/>
          <p:nvPr/>
        </p:nvSpPr>
        <p:spPr>
          <a:xfrm>
            <a:off x="6400800" y="3044952"/>
            <a:ext cx="2194560" cy="630936"/>
          </a:xfrm>
          <a:prstGeom prst="rect">
            <a:avLst/>
          </a:prstGeom>
          <a:noFill/>
          <a:ln/>
        </p:spPr>
        <p:txBody>
          <a:bodyPr wrap="square" lIns="0" tIns="0" rIns="0" bIns="0" rtlCol="0" anchor="ctr"/>
          <a:lstStyle/>
          <a:p>
            <a:pPr indent="0" marL="0">
              <a:buNone/>
            </a:pPr>
            <a:r>
              <a:rPr lang="en-US" sz="1200" dirty="0">
                <a:solidFill>
                  <a:srgbClr val="0F172A"/>
                </a:solidFill>
                <a:latin typeface="Calibri" pitchFamily="34" charset="0"/>
                <a:ea typeface="Calibri" pitchFamily="34" charset="-122"/>
                <a:cs typeface="Calibri" pitchFamily="34" charset="-120"/>
              </a:rPr>
              <a:t>CNCF Graduated</a:t>
            </a:r>
            <a:endParaRPr lang="en-US" sz="1200" dirty="0"/>
          </a:p>
        </p:txBody>
      </p:sp>
      <p:sp>
        <p:nvSpPr>
          <p:cNvPr id="20" name="Shape 16"/>
          <p:cNvSpPr/>
          <p:nvPr/>
        </p:nvSpPr>
        <p:spPr>
          <a:xfrm>
            <a:off x="4937760" y="3794760"/>
            <a:ext cx="3749040" cy="777240"/>
          </a:xfrm>
          <a:prstGeom prst="roundRect">
            <a:avLst>
              <a:gd name="adj" fmla="val 7059"/>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21" name="Text 17"/>
          <p:cNvSpPr/>
          <p:nvPr/>
        </p:nvSpPr>
        <p:spPr>
          <a:xfrm>
            <a:off x="5120640" y="3867912"/>
            <a:ext cx="1371600" cy="630936"/>
          </a:xfrm>
          <a:prstGeom prst="rect">
            <a:avLst/>
          </a:prstGeom>
          <a:noFill/>
          <a:ln/>
        </p:spPr>
        <p:txBody>
          <a:bodyPr wrap="square" lIns="0" tIns="0" rIns="0" bIns="0" rtlCol="0" anchor="ctr"/>
          <a:lstStyle/>
          <a:p>
            <a:pPr indent="0" marL="0">
              <a:buNone/>
            </a:pPr>
            <a:r>
              <a:rPr lang="en-US" sz="2200" b="1" dirty="0">
                <a:solidFill>
                  <a:srgbClr val="10B981"/>
                </a:solidFill>
                <a:latin typeface="Cambria" pitchFamily="34" charset="0"/>
                <a:ea typeface="Cambria" pitchFamily="34" charset="-122"/>
                <a:cs typeface="Cambria" pitchFamily="34" charset="-120"/>
              </a:rPr>
              <a:t>150M+</a:t>
            </a:r>
            <a:endParaRPr lang="en-US" sz="2200" dirty="0"/>
          </a:p>
        </p:txBody>
      </p:sp>
      <p:sp>
        <p:nvSpPr>
          <p:cNvPr id="22" name="Text 18"/>
          <p:cNvSpPr/>
          <p:nvPr/>
        </p:nvSpPr>
        <p:spPr>
          <a:xfrm>
            <a:off x="6400800" y="3867912"/>
            <a:ext cx="2194560" cy="630936"/>
          </a:xfrm>
          <a:prstGeom prst="rect">
            <a:avLst/>
          </a:prstGeom>
          <a:noFill/>
          <a:ln/>
        </p:spPr>
        <p:txBody>
          <a:bodyPr wrap="square" lIns="0" tIns="0" rIns="0" bIns="0" rtlCol="0" anchor="ctr"/>
          <a:lstStyle/>
          <a:p>
            <a:pPr indent="0" marL="0">
              <a:buNone/>
            </a:pPr>
            <a:r>
              <a:rPr lang="en-US" sz="1200" dirty="0">
                <a:solidFill>
                  <a:srgbClr val="0F172A"/>
                </a:solidFill>
                <a:latin typeface="Calibri" pitchFamily="34" charset="0"/>
                <a:ea typeface="Calibri" pitchFamily="34" charset="-122"/>
                <a:cs typeface="Calibri" pitchFamily="34" charset="-120"/>
              </a:rPr>
              <a:t>Téléchargements (avr. 2025)</a:t>
            </a:r>
            <a:endParaRPr lang="en-US" sz="1200" dirty="0"/>
          </a:p>
        </p:txBody>
      </p:sp>
      <p:sp>
        <p:nvSpPr>
          <p:cNvPr id="23" name="Text 19"/>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24" name="Text 20"/>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01  ·  PRÉSENTATION</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eBPF : observer le noyau sans le modifier</a:t>
            </a:r>
            <a:endParaRPr lang="en-US" sz="2800" dirty="0"/>
          </a:p>
        </p:txBody>
      </p:sp>
      <p:sp>
        <p:nvSpPr>
          <p:cNvPr id="4" name="Text 2"/>
          <p:cNvSpPr/>
          <p:nvPr/>
        </p:nvSpPr>
        <p:spPr>
          <a:xfrm>
            <a:off x="457200" y="1325880"/>
            <a:ext cx="8229600" cy="731520"/>
          </a:xfrm>
          <a:prstGeom prst="rect">
            <a:avLst/>
          </a:prstGeom>
          <a:noFill/>
          <a:ln/>
        </p:spPr>
        <p:txBody>
          <a:bodyPr wrap="square" lIns="0" tIns="0" rIns="0" bIns="0" rtlCol="0" anchor="ctr"/>
          <a:lstStyle/>
          <a:p>
            <a:pPr indent="0" marL="0">
              <a:buNone/>
            </a:pPr>
            <a:r>
              <a:rPr lang="en-US" sz="1300" dirty="0">
                <a:solidFill>
                  <a:srgbClr val="0F172A"/>
                </a:solidFill>
                <a:latin typeface="Calibri" pitchFamily="34" charset="0"/>
                <a:ea typeface="Calibri" pitchFamily="34" charset="-122"/>
                <a:cs typeface="Calibri" pitchFamily="34" charset="-120"/>
              </a:rPr>
              <a:t>eBPF (extended Berkeley Packet Filter) permet d'exécuter des programmes vérifiés directement dans le noyau Linux. Falco l'utilise pour capter les syscalls de tous les processus de l'hôte (pods inclus) sans module noyau intrusif.</a:t>
            </a:r>
            <a:endParaRPr lang="en-US" sz="1300" dirty="0"/>
          </a:p>
        </p:txBody>
      </p:sp>
      <p:sp>
        <p:nvSpPr>
          <p:cNvPr id="5" name="Shape 3"/>
          <p:cNvSpPr/>
          <p:nvPr/>
        </p:nvSpPr>
        <p:spPr>
          <a:xfrm>
            <a:off x="434340" y="2240280"/>
            <a:ext cx="1965960" cy="1554480"/>
          </a:xfrm>
          <a:prstGeom prst="roundRect">
            <a:avLst>
              <a:gd name="adj" fmla="val 4706"/>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pic>
        <p:nvPicPr>
          <p:cNvPr id="6" name="Image 0" descr="preencoded.png"/>
          <p:cNvPicPr>
            <a:picLocks noChangeAspect="1"/>
          </p:cNvPicPr>
          <p:nvPr/>
        </p:nvPicPr>
        <p:blipFill>
          <a:blip r:embed="rId1"/>
          <a:stretch>
            <a:fillRect/>
          </a:stretch>
        </p:blipFill>
        <p:spPr>
          <a:xfrm>
            <a:off x="1170432" y="2404872"/>
            <a:ext cx="502920" cy="502920"/>
          </a:xfrm>
          <a:prstGeom prst="rect">
            <a:avLst/>
          </a:prstGeom>
        </p:spPr>
      </p:pic>
      <p:sp>
        <p:nvSpPr>
          <p:cNvPr id="7" name="Text 4"/>
          <p:cNvSpPr/>
          <p:nvPr/>
        </p:nvSpPr>
        <p:spPr>
          <a:xfrm>
            <a:off x="525780" y="2971800"/>
            <a:ext cx="1783080" cy="320040"/>
          </a:xfrm>
          <a:prstGeom prst="rect">
            <a:avLst/>
          </a:prstGeom>
          <a:noFill/>
          <a:ln/>
        </p:spPr>
        <p:txBody>
          <a:bodyPr wrap="square" lIns="0" tIns="0" rIns="0" bIns="0" rtlCol="0" anchor="ctr"/>
          <a:lstStyle/>
          <a:p>
            <a:pPr algn="ctr" indent="0" marL="0">
              <a:buNone/>
            </a:pPr>
            <a:r>
              <a:rPr lang="en-US" sz="1400" b="1" dirty="0">
                <a:solidFill>
                  <a:srgbClr val="0F172A"/>
                </a:solidFill>
                <a:latin typeface="Cambria" pitchFamily="34" charset="0"/>
                <a:ea typeface="Cambria" pitchFamily="34" charset="-122"/>
                <a:cs typeface="Cambria" pitchFamily="34" charset="-120"/>
              </a:rPr>
              <a:t>1. Capture</a:t>
            </a:r>
            <a:endParaRPr lang="en-US" sz="1400" dirty="0"/>
          </a:p>
        </p:txBody>
      </p:sp>
      <p:sp>
        <p:nvSpPr>
          <p:cNvPr id="8" name="Text 5"/>
          <p:cNvSpPr/>
          <p:nvPr/>
        </p:nvSpPr>
        <p:spPr>
          <a:xfrm>
            <a:off x="544068" y="3291840"/>
            <a:ext cx="1746504" cy="457200"/>
          </a:xfrm>
          <a:prstGeom prst="rect">
            <a:avLst/>
          </a:prstGeom>
          <a:noFill/>
          <a:ln/>
        </p:spPr>
        <p:txBody>
          <a:bodyPr wrap="square" lIns="0" tIns="0" rIns="0" bIns="0" rtlCol="0" anchor="ctr"/>
          <a:lstStyle/>
          <a:p>
            <a:pPr algn="ctr" indent="0" marL="0">
              <a:buNone/>
            </a:pPr>
            <a:r>
              <a:rPr lang="en-US" sz="1050" dirty="0">
                <a:solidFill>
                  <a:srgbClr val="475569"/>
                </a:solidFill>
                <a:latin typeface="Calibri" pitchFamily="34" charset="0"/>
                <a:ea typeface="Calibri" pitchFamily="34" charset="-122"/>
                <a:cs typeface="Calibri" pitchFamily="34" charset="-120"/>
              </a:rPr>
              <a:t>Syscalls via eBPF (kernel &gt;= 5.8)</a:t>
            </a:r>
            <a:endParaRPr lang="en-US" sz="1050" dirty="0"/>
          </a:p>
        </p:txBody>
      </p:sp>
      <p:sp>
        <p:nvSpPr>
          <p:cNvPr id="9" name="Shape 6"/>
          <p:cNvSpPr/>
          <p:nvPr/>
        </p:nvSpPr>
        <p:spPr>
          <a:xfrm>
            <a:off x="2400300" y="3017520"/>
            <a:ext cx="137160" cy="0"/>
          </a:xfrm>
          <a:prstGeom prst="line">
            <a:avLst/>
          </a:prstGeom>
          <a:noFill/>
          <a:ln w="25400">
            <a:solidFill>
              <a:srgbClr val="10B981"/>
            </a:solidFill>
            <a:prstDash val="solid"/>
            <a:tailEnd type="triangle"/>
          </a:ln>
        </p:spPr>
      </p:sp>
      <p:sp>
        <p:nvSpPr>
          <p:cNvPr id="10" name="Shape 7"/>
          <p:cNvSpPr/>
          <p:nvPr/>
        </p:nvSpPr>
        <p:spPr>
          <a:xfrm>
            <a:off x="2537460" y="2240280"/>
            <a:ext cx="1965960" cy="1554480"/>
          </a:xfrm>
          <a:prstGeom prst="roundRect">
            <a:avLst>
              <a:gd name="adj" fmla="val 4706"/>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pic>
        <p:nvPicPr>
          <p:cNvPr id="11" name="Image 1" descr="preencoded.png"/>
          <p:cNvPicPr>
            <a:picLocks noChangeAspect="1"/>
          </p:cNvPicPr>
          <p:nvPr/>
        </p:nvPicPr>
        <p:blipFill>
          <a:blip r:embed="rId2"/>
          <a:stretch>
            <a:fillRect/>
          </a:stretch>
        </p:blipFill>
        <p:spPr>
          <a:xfrm>
            <a:off x="3273552" y="2404872"/>
            <a:ext cx="502920" cy="502920"/>
          </a:xfrm>
          <a:prstGeom prst="rect">
            <a:avLst/>
          </a:prstGeom>
        </p:spPr>
      </p:pic>
      <p:sp>
        <p:nvSpPr>
          <p:cNvPr id="12" name="Text 8"/>
          <p:cNvSpPr/>
          <p:nvPr/>
        </p:nvSpPr>
        <p:spPr>
          <a:xfrm>
            <a:off x="2628900" y="2971800"/>
            <a:ext cx="1783080" cy="320040"/>
          </a:xfrm>
          <a:prstGeom prst="rect">
            <a:avLst/>
          </a:prstGeom>
          <a:noFill/>
          <a:ln/>
        </p:spPr>
        <p:txBody>
          <a:bodyPr wrap="square" lIns="0" tIns="0" rIns="0" bIns="0" rtlCol="0" anchor="ctr"/>
          <a:lstStyle/>
          <a:p>
            <a:pPr algn="ctr" indent="0" marL="0">
              <a:buNone/>
            </a:pPr>
            <a:r>
              <a:rPr lang="en-US" sz="1400" b="1" dirty="0">
                <a:solidFill>
                  <a:srgbClr val="0F172A"/>
                </a:solidFill>
                <a:latin typeface="Cambria" pitchFamily="34" charset="0"/>
                <a:ea typeface="Cambria" pitchFamily="34" charset="-122"/>
                <a:cs typeface="Cambria" pitchFamily="34" charset="-120"/>
              </a:rPr>
              <a:t>2. Enrichissement</a:t>
            </a:r>
            <a:endParaRPr lang="en-US" sz="1400" dirty="0"/>
          </a:p>
        </p:txBody>
      </p:sp>
      <p:sp>
        <p:nvSpPr>
          <p:cNvPr id="13" name="Text 9"/>
          <p:cNvSpPr/>
          <p:nvPr/>
        </p:nvSpPr>
        <p:spPr>
          <a:xfrm>
            <a:off x="2647188" y="3291840"/>
            <a:ext cx="1746504" cy="457200"/>
          </a:xfrm>
          <a:prstGeom prst="rect">
            <a:avLst/>
          </a:prstGeom>
          <a:noFill/>
          <a:ln/>
        </p:spPr>
        <p:txBody>
          <a:bodyPr wrap="square" lIns="0" tIns="0" rIns="0" bIns="0" rtlCol="0" anchor="ctr"/>
          <a:lstStyle/>
          <a:p>
            <a:pPr algn="ctr" indent="0" marL="0">
              <a:buNone/>
            </a:pPr>
            <a:r>
              <a:rPr lang="en-US" sz="1050" dirty="0">
                <a:solidFill>
                  <a:srgbClr val="475569"/>
                </a:solidFill>
                <a:latin typeface="Calibri" pitchFamily="34" charset="0"/>
                <a:ea typeface="Calibri" pitchFamily="34" charset="-122"/>
                <a:cs typeface="Calibri" pitchFamily="34" charset="-120"/>
              </a:rPr>
              <a:t>Métadonnées K8s, process tree, conteneur</a:t>
            </a:r>
            <a:endParaRPr lang="en-US" sz="1050" dirty="0"/>
          </a:p>
        </p:txBody>
      </p:sp>
      <p:sp>
        <p:nvSpPr>
          <p:cNvPr id="14" name="Shape 10"/>
          <p:cNvSpPr/>
          <p:nvPr/>
        </p:nvSpPr>
        <p:spPr>
          <a:xfrm>
            <a:off x="4503420" y="3017520"/>
            <a:ext cx="137160" cy="0"/>
          </a:xfrm>
          <a:prstGeom prst="line">
            <a:avLst/>
          </a:prstGeom>
          <a:noFill/>
          <a:ln w="25400">
            <a:solidFill>
              <a:srgbClr val="10B981"/>
            </a:solidFill>
            <a:prstDash val="solid"/>
            <a:tailEnd type="triangle"/>
          </a:ln>
        </p:spPr>
      </p:sp>
      <p:sp>
        <p:nvSpPr>
          <p:cNvPr id="15" name="Shape 11"/>
          <p:cNvSpPr/>
          <p:nvPr/>
        </p:nvSpPr>
        <p:spPr>
          <a:xfrm>
            <a:off x="4640580" y="2240280"/>
            <a:ext cx="1965960" cy="1554480"/>
          </a:xfrm>
          <a:prstGeom prst="roundRect">
            <a:avLst>
              <a:gd name="adj" fmla="val 4706"/>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pic>
        <p:nvPicPr>
          <p:cNvPr id="16" name="Image 2" descr="preencoded.png"/>
          <p:cNvPicPr>
            <a:picLocks noChangeAspect="1"/>
          </p:cNvPicPr>
          <p:nvPr/>
        </p:nvPicPr>
        <p:blipFill>
          <a:blip r:embed="rId3"/>
          <a:stretch>
            <a:fillRect/>
          </a:stretch>
        </p:blipFill>
        <p:spPr>
          <a:xfrm>
            <a:off x="5376672" y="2404872"/>
            <a:ext cx="502920" cy="502920"/>
          </a:xfrm>
          <a:prstGeom prst="rect">
            <a:avLst/>
          </a:prstGeom>
        </p:spPr>
      </p:pic>
      <p:sp>
        <p:nvSpPr>
          <p:cNvPr id="17" name="Text 12"/>
          <p:cNvSpPr/>
          <p:nvPr/>
        </p:nvSpPr>
        <p:spPr>
          <a:xfrm>
            <a:off x="4732020" y="2971800"/>
            <a:ext cx="1783080" cy="320040"/>
          </a:xfrm>
          <a:prstGeom prst="rect">
            <a:avLst/>
          </a:prstGeom>
          <a:noFill/>
          <a:ln/>
        </p:spPr>
        <p:txBody>
          <a:bodyPr wrap="square" lIns="0" tIns="0" rIns="0" bIns="0" rtlCol="0" anchor="ctr"/>
          <a:lstStyle/>
          <a:p>
            <a:pPr algn="ctr" indent="0" marL="0">
              <a:buNone/>
            </a:pPr>
            <a:r>
              <a:rPr lang="en-US" sz="1400" b="1" dirty="0">
                <a:solidFill>
                  <a:srgbClr val="0F172A"/>
                </a:solidFill>
                <a:latin typeface="Cambria" pitchFamily="34" charset="0"/>
                <a:ea typeface="Cambria" pitchFamily="34" charset="-122"/>
                <a:cs typeface="Cambria" pitchFamily="34" charset="-120"/>
              </a:rPr>
              <a:t>3. Évaluation</a:t>
            </a:r>
            <a:endParaRPr lang="en-US" sz="1400" dirty="0"/>
          </a:p>
        </p:txBody>
      </p:sp>
      <p:sp>
        <p:nvSpPr>
          <p:cNvPr id="18" name="Text 13"/>
          <p:cNvSpPr/>
          <p:nvPr/>
        </p:nvSpPr>
        <p:spPr>
          <a:xfrm>
            <a:off x="4750308" y="3291840"/>
            <a:ext cx="1746504" cy="457200"/>
          </a:xfrm>
          <a:prstGeom prst="rect">
            <a:avLst/>
          </a:prstGeom>
          <a:noFill/>
          <a:ln/>
        </p:spPr>
        <p:txBody>
          <a:bodyPr wrap="square" lIns="0" tIns="0" rIns="0" bIns="0" rtlCol="0" anchor="ctr"/>
          <a:lstStyle/>
          <a:p>
            <a:pPr algn="ctr" indent="0" marL="0">
              <a:buNone/>
            </a:pPr>
            <a:r>
              <a:rPr lang="en-US" sz="1050" dirty="0">
                <a:solidFill>
                  <a:srgbClr val="475569"/>
                </a:solidFill>
                <a:latin typeface="Calibri" pitchFamily="34" charset="0"/>
                <a:ea typeface="Calibri" pitchFamily="34" charset="-122"/>
                <a:cs typeface="Calibri" pitchFamily="34" charset="-120"/>
              </a:rPr>
              <a:t>Confrontation au moteur de règles YAML</a:t>
            </a:r>
            <a:endParaRPr lang="en-US" sz="1050" dirty="0"/>
          </a:p>
        </p:txBody>
      </p:sp>
      <p:sp>
        <p:nvSpPr>
          <p:cNvPr id="19" name="Shape 14"/>
          <p:cNvSpPr/>
          <p:nvPr/>
        </p:nvSpPr>
        <p:spPr>
          <a:xfrm>
            <a:off x="6606540" y="3017520"/>
            <a:ext cx="137160" cy="0"/>
          </a:xfrm>
          <a:prstGeom prst="line">
            <a:avLst/>
          </a:prstGeom>
          <a:noFill/>
          <a:ln w="25400">
            <a:solidFill>
              <a:srgbClr val="10B981"/>
            </a:solidFill>
            <a:prstDash val="solid"/>
            <a:tailEnd type="triangle"/>
          </a:ln>
        </p:spPr>
      </p:sp>
      <p:sp>
        <p:nvSpPr>
          <p:cNvPr id="20" name="Shape 15"/>
          <p:cNvSpPr/>
          <p:nvPr/>
        </p:nvSpPr>
        <p:spPr>
          <a:xfrm>
            <a:off x="6743700" y="2240280"/>
            <a:ext cx="1965960" cy="1554480"/>
          </a:xfrm>
          <a:prstGeom prst="roundRect">
            <a:avLst>
              <a:gd name="adj" fmla="val 4706"/>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pic>
        <p:nvPicPr>
          <p:cNvPr id="21" name="Image 3" descr="preencoded.png"/>
          <p:cNvPicPr>
            <a:picLocks noChangeAspect="1"/>
          </p:cNvPicPr>
          <p:nvPr/>
        </p:nvPicPr>
        <p:blipFill>
          <a:blip r:embed="rId4"/>
          <a:stretch>
            <a:fillRect/>
          </a:stretch>
        </p:blipFill>
        <p:spPr>
          <a:xfrm>
            <a:off x="7479792" y="2404872"/>
            <a:ext cx="502920" cy="502920"/>
          </a:xfrm>
          <a:prstGeom prst="rect">
            <a:avLst/>
          </a:prstGeom>
        </p:spPr>
      </p:pic>
      <p:sp>
        <p:nvSpPr>
          <p:cNvPr id="22" name="Text 16"/>
          <p:cNvSpPr/>
          <p:nvPr/>
        </p:nvSpPr>
        <p:spPr>
          <a:xfrm>
            <a:off x="6835140" y="2971800"/>
            <a:ext cx="1783080" cy="320040"/>
          </a:xfrm>
          <a:prstGeom prst="rect">
            <a:avLst/>
          </a:prstGeom>
          <a:noFill/>
          <a:ln/>
        </p:spPr>
        <p:txBody>
          <a:bodyPr wrap="square" lIns="0" tIns="0" rIns="0" bIns="0" rtlCol="0" anchor="ctr"/>
          <a:lstStyle/>
          <a:p>
            <a:pPr algn="ctr" indent="0" marL="0">
              <a:buNone/>
            </a:pPr>
            <a:r>
              <a:rPr lang="en-US" sz="1400" b="1" dirty="0">
                <a:solidFill>
                  <a:srgbClr val="0F172A"/>
                </a:solidFill>
                <a:latin typeface="Cambria" pitchFamily="34" charset="0"/>
                <a:ea typeface="Cambria" pitchFamily="34" charset="-122"/>
                <a:cs typeface="Cambria" pitchFamily="34" charset="-120"/>
              </a:rPr>
              <a:t>4. Alerte</a:t>
            </a:r>
            <a:endParaRPr lang="en-US" sz="1400" dirty="0"/>
          </a:p>
        </p:txBody>
      </p:sp>
      <p:sp>
        <p:nvSpPr>
          <p:cNvPr id="23" name="Text 17"/>
          <p:cNvSpPr/>
          <p:nvPr/>
        </p:nvSpPr>
        <p:spPr>
          <a:xfrm>
            <a:off x="6853428" y="3291840"/>
            <a:ext cx="1746504" cy="457200"/>
          </a:xfrm>
          <a:prstGeom prst="rect">
            <a:avLst/>
          </a:prstGeom>
          <a:noFill/>
          <a:ln/>
        </p:spPr>
        <p:txBody>
          <a:bodyPr wrap="square" lIns="0" tIns="0" rIns="0" bIns="0" rtlCol="0" anchor="ctr"/>
          <a:lstStyle/>
          <a:p>
            <a:pPr algn="ctr" indent="0" marL="0">
              <a:buNone/>
            </a:pPr>
            <a:r>
              <a:rPr lang="en-US" sz="1050" dirty="0">
                <a:solidFill>
                  <a:srgbClr val="475569"/>
                </a:solidFill>
                <a:latin typeface="Calibri" pitchFamily="34" charset="0"/>
                <a:ea typeface="Calibri" pitchFamily="34" charset="-122"/>
                <a:cs typeface="Calibri" pitchFamily="34" charset="-120"/>
              </a:rPr>
              <a:t>stdout, JSON, gRPC, Falcosidekick</a:t>
            </a:r>
            <a:endParaRPr lang="en-US" sz="1050" dirty="0"/>
          </a:p>
        </p:txBody>
      </p:sp>
      <p:sp>
        <p:nvSpPr>
          <p:cNvPr id="24" name="Text 18"/>
          <p:cNvSpPr/>
          <p:nvPr/>
        </p:nvSpPr>
        <p:spPr>
          <a:xfrm>
            <a:off x="457200" y="4160520"/>
            <a:ext cx="8229600" cy="548640"/>
          </a:xfrm>
          <a:prstGeom prst="rect">
            <a:avLst/>
          </a:prstGeom>
          <a:noFill/>
          <a:ln/>
        </p:spPr>
        <p:txBody>
          <a:bodyPr wrap="square" lIns="0" tIns="0" rIns="0" bIns="0" rtlCol="0" anchor="ctr"/>
          <a:lstStyle/>
          <a:p>
            <a:pPr indent="0" marL="0">
              <a:buNone/>
            </a:pPr>
            <a:r>
              <a:rPr lang="en-US" sz="1100" i="1" dirty="0">
                <a:solidFill>
                  <a:srgbClr val="475569"/>
                </a:solidFill>
                <a:latin typeface="Calibri" pitchFamily="34" charset="0"/>
                <a:ea typeface="Calibri" pitchFamily="34" charset="-122"/>
                <a:cs typeface="Calibri" pitchFamily="34" charset="-120"/>
              </a:rPr>
              <a:t>Place dans la défense en profondeur : complémentaire au scan d'images (Trivy) en amont et à l'admission control (OPA/Kyverno) - Falco couvre le moment de l'exécution.</a:t>
            </a:r>
            <a:endParaRPr lang="en-US" sz="1100" dirty="0"/>
          </a:p>
        </p:txBody>
      </p:sp>
      <p:sp>
        <p:nvSpPr>
          <p:cNvPr id="25" name="Text 19"/>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26" name="Text 20"/>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01  ·  PRÉSENTATION</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Architecture : Falco dans un cluster Kubernetes</a:t>
            </a:r>
            <a:endParaRPr lang="en-US" sz="2800" dirty="0"/>
          </a:p>
        </p:txBody>
      </p:sp>
      <p:sp>
        <p:nvSpPr>
          <p:cNvPr id="4" name="Shape 2"/>
          <p:cNvSpPr/>
          <p:nvPr/>
        </p:nvSpPr>
        <p:spPr>
          <a:xfrm>
            <a:off x="457200" y="1280160"/>
            <a:ext cx="5029200" cy="3383280"/>
          </a:xfrm>
          <a:prstGeom prst="roundRect">
            <a:avLst>
              <a:gd name="adj" fmla="val 2162"/>
            </a:avLst>
          </a:prstGeom>
          <a:solidFill>
            <a:srgbClr val="F1F5F9"/>
          </a:solidFill>
          <a:ln w="12700">
            <a:solidFill>
              <a:srgbClr val="0EA5E9"/>
            </a:solidFill>
            <a:prstDash val="dash"/>
          </a:ln>
        </p:spPr>
      </p:sp>
      <p:sp>
        <p:nvSpPr>
          <p:cNvPr id="5" name="Text 3"/>
          <p:cNvSpPr/>
          <p:nvPr/>
        </p:nvSpPr>
        <p:spPr>
          <a:xfrm>
            <a:off x="594360" y="1353312"/>
            <a:ext cx="2743200" cy="274320"/>
          </a:xfrm>
          <a:prstGeom prst="rect">
            <a:avLst/>
          </a:prstGeom>
          <a:noFill/>
          <a:ln/>
        </p:spPr>
        <p:txBody>
          <a:bodyPr wrap="square" lIns="0" tIns="0" rIns="0" bIns="0" rtlCol="0" anchor="ctr"/>
          <a:lstStyle/>
          <a:p>
            <a:pPr indent="0" marL="0">
              <a:buNone/>
            </a:pPr>
            <a:r>
              <a:rPr lang="en-US" sz="1100" b="1" dirty="0">
                <a:solidFill>
                  <a:srgbClr val="0EA5E9"/>
                </a:solidFill>
                <a:latin typeface="Calibri" pitchFamily="34" charset="0"/>
                <a:ea typeface="Calibri" pitchFamily="34" charset="-122"/>
                <a:cs typeface="Calibri" pitchFamily="34" charset="-120"/>
              </a:rPr>
              <a:t>Cluster Kubernetes</a:t>
            </a:r>
            <a:endParaRPr lang="en-US" sz="1100" dirty="0"/>
          </a:p>
        </p:txBody>
      </p:sp>
      <p:sp>
        <p:nvSpPr>
          <p:cNvPr id="6" name="Shape 4"/>
          <p:cNvSpPr/>
          <p:nvPr/>
        </p:nvSpPr>
        <p:spPr>
          <a:xfrm>
            <a:off x="685800" y="1737360"/>
            <a:ext cx="2194560" cy="2834640"/>
          </a:xfrm>
          <a:prstGeom prst="roundRect">
            <a:avLst>
              <a:gd name="adj" fmla="val 2500"/>
            </a:avLst>
          </a:prstGeom>
          <a:solidFill>
            <a:srgbClr val="FFFFFF"/>
          </a:solidFill>
          <a:ln w="9525">
            <a:solidFill>
              <a:srgbClr val="E2E8F0"/>
            </a:solidFill>
            <a:prstDash val="solid"/>
          </a:ln>
          <a:effectLst>
            <a:outerShdw sx="100000" sy="100000" kx="0" ky="0" algn="bl" rotWithShape="0" blurRad="101600" dist="25400" dir="5400000">
              <a:srgbClr val="000000">
                <a:alpha val="12000"/>
              </a:srgbClr>
            </a:outerShdw>
          </a:effectLst>
        </p:spPr>
      </p:sp>
      <p:sp>
        <p:nvSpPr>
          <p:cNvPr id="7" name="Text 5"/>
          <p:cNvSpPr/>
          <p:nvPr/>
        </p:nvSpPr>
        <p:spPr>
          <a:xfrm>
            <a:off x="777240" y="1810512"/>
            <a:ext cx="2011680" cy="228600"/>
          </a:xfrm>
          <a:prstGeom prst="rect">
            <a:avLst/>
          </a:prstGeom>
          <a:noFill/>
          <a:ln/>
        </p:spPr>
        <p:txBody>
          <a:bodyPr wrap="square" lIns="0" tIns="0" rIns="0" bIns="0" rtlCol="0" anchor="ctr"/>
          <a:lstStyle/>
          <a:p>
            <a:pPr indent="0" marL="0">
              <a:buNone/>
            </a:pPr>
            <a:r>
              <a:rPr lang="en-US" sz="1000" b="1" dirty="0">
                <a:solidFill>
                  <a:srgbClr val="475569"/>
                </a:solidFill>
                <a:latin typeface="Calibri" pitchFamily="34" charset="0"/>
                <a:ea typeface="Calibri" pitchFamily="34" charset="-122"/>
                <a:cs typeface="Calibri" pitchFamily="34" charset="-120"/>
              </a:rPr>
              <a:t>Node 1</a:t>
            </a:r>
            <a:endParaRPr lang="en-US" sz="1000" dirty="0"/>
          </a:p>
        </p:txBody>
      </p:sp>
      <p:sp>
        <p:nvSpPr>
          <p:cNvPr id="8" name="Shape 6"/>
          <p:cNvSpPr/>
          <p:nvPr/>
        </p:nvSpPr>
        <p:spPr>
          <a:xfrm>
            <a:off x="777240" y="2148840"/>
            <a:ext cx="594360" cy="411480"/>
          </a:xfrm>
          <a:prstGeom prst="roundRect">
            <a:avLst>
              <a:gd name="adj" fmla="val 8889"/>
            </a:avLst>
          </a:prstGeom>
          <a:solidFill>
            <a:srgbClr val="DBEAFE"/>
          </a:solidFill>
          <a:ln w="6350">
            <a:solidFill>
              <a:srgbClr val="E2E8F0"/>
            </a:solidFill>
            <a:prstDash val="solid"/>
          </a:ln>
        </p:spPr>
      </p:sp>
      <p:sp>
        <p:nvSpPr>
          <p:cNvPr id="9" name="Text 7"/>
          <p:cNvSpPr/>
          <p:nvPr/>
        </p:nvSpPr>
        <p:spPr>
          <a:xfrm>
            <a:off x="777240" y="2194560"/>
            <a:ext cx="594360" cy="320040"/>
          </a:xfrm>
          <a:prstGeom prst="rect">
            <a:avLst/>
          </a:prstGeom>
          <a:noFill/>
          <a:ln/>
        </p:spPr>
        <p:txBody>
          <a:bodyPr wrap="square" lIns="0" tIns="0" rIns="0" bIns="0" rtlCol="0" anchor="ctr"/>
          <a:lstStyle/>
          <a:p>
            <a:pPr algn="ctr" indent="0" marL="0">
              <a:buNone/>
            </a:pPr>
            <a:r>
              <a:rPr lang="en-US" sz="800" dirty="0">
                <a:solidFill>
                  <a:srgbClr val="0F172A"/>
                </a:solidFill>
                <a:latin typeface="Calibri" pitchFamily="34" charset="0"/>
                <a:ea typeface="Calibri" pitchFamily="34" charset="-122"/>
                <a:cs typeface="Calibri" pitchFamily="34" charset="-120"/>
              </a:rPr>
              <a:t>pod</a:t>
            </a:r>
            <a:endParaRPr lang="en-US" sz="800" dirty="0"/>
          </a:p>
        </p:txBody>
      </p:sp>
      <p:sp>
        <p:nvSpPr>
          <p:cNvPr id="10" name="Shape 8"/>
          <p:cNvSpPr/>
          <p:nvPr/>
        </p:nvSpPr>
        <p:spPr>
          <a:xfrm>
            <a:off x="1463040" y="2148840"/>
            <a:ext cx="594360" cy="411480"/>
          </a:xfrm>
          <a:prstGeom prst="roundRect">
            <a:avLst>
              <a:gd name="adj" fmla="val 8889"/>
            </a:avLst>
          </a:prstGeom>
          <a:solidFill>
            <a:srgbClr val="DCFCE7"/>
          </a:solidFill>
          <a:ln w="6350">
            <a:solidFill>
              <a:srgbClr val="E2E8F0"/>
            </a:solidFill>
            <a:prstDash val="solid"/>
          </a:ln>
        </p:spPr>
      </p:sp>
      <p:sp>
        <p:nvSpPr>
          <p:cNvPr id="11" name="Text 9"/>
          <p:cNvSpPr/>
          <p:nvPr/>
        </p:nvSpPr>
        <p:spPr>
          <a:xfrm>
            <a:off x="1463040" y="2194560"/>
            <a:ext cx="594360" cy="320040"/>
          </a:xfrm>
          <a:prstGeom prst="rect">
            <a:avLst/>
          </a:prstGeom>
          <a:noFill/>
          <a:ln/>
        </p:spPr>
        <p:txBody>
          <a:bodyPr wrap="square" lIns="0" tIns="0" rIns="0" bIns="0" rtlCol="0" anchor="ctr"/>
          <a:lstStyle/>
          <a:p>
            <a:pPr algn="ctr" indent="0" marL="0">
              <a:buNone/>
            </a:pPr>
            <a:r>
              <a:rPr lang="en-US" sz="800" dirty="0">
                <a:solidFill>
                  <a:srgbClr val="0F172A"/>
                </a:solidFill>
                <a:latin typeface="Calibri" pitchFamily="34" charset="0"/>
                <a:ea typeface="Calibri" pitchFamily="34" charset="-122"/>
                <a:cs typeface="Calibri" pitchFamily="34" charset="-120"/>
              </a:rPr>
              <a:t>pod</a:t>
            </a:r>
            <a:endParaRPr lang="en-US" sz="800" dirty="0"/>
          </a:p>
        </p:txBody>
      </p:sp>
      <p:sp>
        <p:nvSpPr>
          <p:cNvPr id="12" name="Shape 10"/>
          <p:cNvSpPr/>
          <p:nvPr/>
        </p:nvSpPr>
        <p:spPr>
          <a:xfrm>
            <a:off x="2148840" y="2148840"/>
            <a:ext cx="594360" cy="411480"/>
          </a:xfrm>
          <a:prstGeom prst="roundRect">
            <a:avLst>
              <a:gd name="adj" fmla="val 8889"/>
            </a:avLst>
          </a:prstGeom>
          <a:solidFill>
            <a:srgbClr val="FEF3C7"/>
          </a:solidFill>
          <a:ln w="6350">
            <a:solidFill>
              <a:srgbClr val="E2E8F0"/>
            </a:solidFill>
            <a:prstDash val="solid"/>
          </a:ln>
        </p:spPr>
      </p:sp>
      <p:sp>
        <p:nvSpPr>
          <p:cNvPr id="13" name="Text 11"/>
          <p:cNvSpPr/>
          <p:nvPr/>
        </p:nvSpPr>
        <p:spPr>
          <a:xfrm>
            <a:off x="2148840" y="2194560"/>
            <a:ext cx="594360" cy="320040"/>
          </a:xfrm>
          <a:prstGeom prst="rect">
            <a:avLst/>
          </a:prstGeom>
          <a:noFill/>
          <a:ln/>
        </p:spPr>
        <p:txBody>
          <a:bodyPr wrap="square" lIns="0" tIns="0" rIns="0" bIns="0" rtlCol="0" anchor="ctr"/>
          <a:lstStyle/>
          <a:p>
            <a:pPr algn="ctr" indent="0" marL="0">
              <a:buNone/>
            </a:pPr>
            <a:r>
              <a:rPr lang="en-US" sz="800" dirty="0">
                <a:solidFill>
                  <a:srgbClr val="0F172A"/>
                </a:solidFill>
                <a:latin typeface="Calibri" pitchFamily="34" charset="0"/>
                <a:ea typeface="Calibri" pitchFamily="34" charset="-122"/>
                <a:cs typeface="Calibri" pitchFamily="34" charset="-120"/>
              </a:rPr>
              <a:t>pod</a:t>
            </a:r>
            <a:endParaRPr lang="en-US" sz="800" dirty="0"/>
          </a:p>
        </p:txBody>
      </p:sp>
      <p:sp>
        <p:nvSpPr>
          <p:cNvPr id="14" name="Shape 12"/>
          <p:cNvSpPr/>
          <p:nvPr/>
        </p:nvSpPr>
        <p:spPr>
          <a:xfrm>
            <a:off x="777240" y="3749040"/>
            <a:ext cx="2011680" cy="365760"/>
          </a:xfrm>
          <a:prstGeom prst="roundRect">
            <a:avLst>
              <a:gd name="adj" fmla="val 10000"/>
            </a:avLst>
          </a:prstGeom>
          <a:solidFill>
            <a:srgbClr val="0F172A"/>
          </a:solidFill>
          <a:ln w="12700">
            <a:solidFill>
              <a:srgbClr val="0F172A"/>
            </a:solidFill>
            <a:prstDash val="solid"/>
          </a:ln>
        </p:spPr>
      </p:sp>
      <p:sp>
        <p:nvSpPr>
          <p:cNvPr id="15" name="Text 13"/>
          <p:cNvSpPr/>
          <p:nvPr/>
        </p:nvSpPr>
        <p:spPr>
          <a:xfrm>
            <a:off x="777240" y="3749040"/>
            <a:ext cx="2011680" cy="365760"/>
          </a:xfrm>
          <a:prstGeom prst="rect">
            <a:avLst/>
          </a:prstGeom>
          <a:noFill/>
          <a:ln/>
        </p:spPr>
        <p:txBody>
          <a:bodyPr wrap="square" lIns="0" tIns="0" rIns="0" bIns="0" rtlCol="0" anchor="ctr"/>
          <a:lstStyle/>
          <a:p>
            <a:pPr algn="ctr" indent="0" marL="0">
              <a:buNone/>
            </a:pPr>
            <a:r>
              <a:rPr lang="en-US" sz="900" dirty="0">
                <a:solidFill>
                  <a:srgbClr val="F1F5F9"/>
                </a:solidFill>
                <a:latin typeface="Calibri" pitchFamily="34" charset="0"/>
                <a:ea typeface="Calibri" pitchFamily="34" charset="-122"/>
                <a:cs typeface="Calibri" pitchFamily="34" charset="-120"/>
              </a:rPr>
              <a:t>Linux kernel  ·  syscalls</a:t>
            </a:r>
            <a:endParaRPr lang="en-US" sz="900" dirty="0"/>
          </a:p>
        </p:txBody>
      </p:sp>
      <p:sp>
        <p:nvSpPr>
          <p:cNvPr id="16" name="Shape 14"/>
          <p:cNvSpPr/>
          <p:nvPr/>
        </p:nvSpPr>
        <p:spPr>
          <a:xfrm>
            <a:off x="777240" y="2788920"/>
            <a:ext cx="2011680" cy="868680"/>
          </a:xfrm>
          <a:prstGeom prst="roundRect">
            <a:avLst>
              <a:gd name="adj" fmla="val 5263"/>
            </a:avLst>
          </a:prstGeom>
          <a:solidFill>
            <a:srgbClr val="ECFDF5"/>
          </a:solidFill>
          <a:ln w="12700">
            <a:solidFill>
              <a:srgbClr val="10B981"/>
            </a:solidFill>
            <a:prstDash val="solid"/>
          </a:ln>
        </p:spPr>
      </p:sp>
      <p:pic>
        <p:nvPicPr>
          <p:cNvPr id="17" name="Image 0" descr="preencoded.png"/>
          <p:cNvPicPr>
            <a:picLocks noChangeAspect="1"/>
          </p:cNvPicPr>
          <p:nvPr/>
        </p:nvPicPr>
        <p:blipFill>
          <a:blip r:embed="rId1"/>
          <a:stretch>
            <a:fillRect/>
          </a:stretch>
        </p:blipFill>
        <p:spPr>
          <a:xfrm>
            <a:off x="868680" y="2926080"/>
            <a:ext cx="320040" cy="320040"/>
          </a:xfrm>
          <a:prstGeom prst="rect">
            <a:avLst/>
          </a:prstGeom>
        </p:spPr>
      </p:pic>
      <p:sp>
        <p:nvSpPr>
          <p:cNvPr id="18" name="Text 15"/>
          <p:cNvSpPr/>
          <p:nvPr/>
        </p:nvSpPr>
        <p:spPr>
          <a:xfrm>
            <a:off x="1234440" y="2852928"/>
            <a:ext cx="1463040" cy="274320"/>
          </a:xfrm>
          <a:prstGeom prst="rect">
            <a:avLst/>
          </a:prstGeom>
          <a:noFill/>
          <a:ln/>
        </p:spPr>
        <p:txBody>
          <a:bodyPr wrap="square" lIns="0" tIns="0" rIns="0" bIns="0" rtlCol="0" anchor="ctr"/>
          <a:lstStyle/>
          <a:p>
            <a:pPr indent="0" marL="0">
              <a:buNone/>
            </a:pPr>
            <a:r>
              <a:rPr lang="en-US" sz="1300" b="1" dirty="0">
                <a:solidFill>
                  <a:srgbClr val="10B981"/>
                </a:solidFill>
                <a:latin typeface="Cambria" pitchFamily="34" charset="0"/>
                <a:ea typeface="Cambria" pitchFamily="34" charset="-122"/>
                <a:cs typeface="Cambria" pitchFamily="34" charset="-120"/>
              </a:rPr>
              <a:t>Falco</a:t>
            </a:r>
            <a:endParaRPr lang="en-US" sz="1300" dirty="0"/>
          </a:p>
        </p:txBody>
      </p:sp>
      <p:sp>
        <p:nvSpPr>
          <p:cNvPr id="19" name="Text 16"/>
          <p:cNvSpPr/>
          <p:nvPr/>
        </p:nvSpPr>
        <p:spPr>
          <a:xfrm>
            <a:off x="1234440" y="3154680"/>
            <a:ext cx="1463040" cy="457200"/>
          </a:xfrm>
          <a:prstGeom prst="rect">
            <a:avLst/>
          </a:prstGeom>
          <a:noFill/>
          <a:ln/>
        </p:spPr>
        <p:txBody>
          <a:bodyPr wrap="square" lIns="0" tIns="0" rIns="0" bIns="0" rtlCol="0" anchor="ctr"/>
          <a:lstStyle/>
          <a:p>
            <a:pPr indent="0" marL="0">
              <a:buNone/>
            </a:pPr>
            <a:r>
              <a:rPr lang="en-US" sz="850" dirty="0">
                <a:solidFill>
                  <a:srgbClr val="475569"/>
                </a:solidFill>
                <a:latin typeface="Calibri" pitchFamily="34" charset="0"/>
                <a:ea typeface="Calibri" pitchFamily="34" charset="-122"/>
                <a:cs typeface="Calibri" pitchFamily="34" charset="-120"/>
              </a:rPr>
              <a:t>DaemonSet · modern_ebpf</a:t>
            </a:r>
            <a:endParaRPr lang="en-US" sz="850" dirty="0"/>
          </a:p>
        </p:txBody>
      </p:sp>
      <p:sp>
        <p:nvSpPr>
          <p:cNvPr id="20" name="Shape 17"/>
          <p:cNvSpPr/>
          <p:nvPr/>
        </p:nvSpPr>
        <p:spPr>
          <a:xfrm>
            <a:off x="1783080" y="3749040"/>
            <a:ext cx="0" cy="-91440"/>
          </a:xfrm>
          <a:prstGeom prst="line">
            <a:avLst/>
          </a:prstGeom>
          <a:noFill/>
          <a:ln w="19050">
            <a:solidFill>
              <a:srgbClr val="10B981"/>
            </a:solidFill>
            <a:prstDash val="solid"/>
            <a:tailEnd type="triangle"/>
          </a:ln>
        </p:spPr>
      </p:sp>
      <p:sp>
        <p:nvSpPr>
          <p:cNvPr id="21" name="Shape 18"/>
          <p:cNvSpPr/>
          <p:nvPr/>
        </p:nvSpPr>
        <p:spPr>
          <a:xfrm>
            <a:off x="777240" y="4206240"/>
            <a:ext cx="2011680" cy="292608"/>
          </a:xfrm>
          <a:prstGeom prst="roundRect">
            <a:avLst>
              <a:gd name="adj" fmla="val 9375"/>
            </a:avLst>
          </a:prstGeom>
          <a:solidFill>
            <a:srgbClr val="FFFFFF"/>
          </a:solidFill>
          <a:ln w="6350">
            <a:solidFill>
              <a:srgbClr val="E2E8F0"/>
            </a:solidFill>
            <a:prstDash val="solid"/>
          </a:ln>
        </p:spPr>
      </p:sp>
      <p:sp>
        <p:nvSpPr>
          <p:cNvPr id="22" name="Text 19"/>
          <p:cNvSpPr/>
          <p:nvPr/>
        </p:nvSpPr>
        <p:spPr>
          <a:xfrm>
            <a:off x="777240" y="4206240"/>
            <a:ext cx="2011680" cy="292608"/>
          </a:xfrm>
          <a:prstGeom prst="rect">
            <a:avLst/>
          </a:prstGeom>
          <a:noFill/>
          <a:ln/>
        </p:spPr>
        <p:txBody>
          <a:bodyPr wrap="square" lIns="0" tIns="0" rIns="0" bIns="0" rtlCol="0" anchor="ctr"/>
          <a:lstStyle/>
          <a:p>
            <a:pPr algn="ctr" indent="0" marL="0">
              <a:buNone/>
            </a:pPr>
            <a:r>
              <a:rPr lang="en-US" sz="850" dirty="0">
                <a:solidFill>
                  <a:srgbClr val="475569"/>
                </a:solidFill>
                <a:latin typeface="Calibri" pitchFamily="34" charset="0"/>
                <a:ea typeface="Calibri" pitchFamily="34" charset="-122"/>
                <a:cs typeface="Calibri" pitchFamily="34" charset="-120"/>
              </a:rPr>
              <a:t>rules.yaml  ·  moteur de règles</a:t>
            </a:r>
            <a:endParaRPr lang="en-US" sz="850" dirty="0"/>
          </a:p>
        </p:txBody>
      </p:sp>
      <p:sp>
        <p:nvSpPr>
          <p:cNvPr id="23" name="Shape 20"/>
          <p:cNvSpPr/>
          <p:nvPr/>
        </p:nvSpPr>
        <p:spPr>
          <a:xfrm>
            <a:off x="3108960" y="1737360"/>
            <a:ext cx="2194560" cy="2834640"/>
          </a:xfrm>
          <a:prstGeom prst="roundRect">
            <a:avLst>
              <a:gd name="adj" fmla="val 2500"/>
            </a:avLst>
          </a:prstGeom>
          <a:solidFill>
            <a:srgbClr val="FFFFFF"/>
          </a:solidFill>
          <a:ln w="9525">
            <a:solidFill>
              <a:srgbClr val="E2E8F0"/>
            </a:solidFill>
            <a:prstDash val="solid"/>
          </a:ln>
          <a:effectLst>
            <a:outerShdw sx="100000" sy="100000" kx="0" ky="0" algn="bl" rotWithShape="0" blurRad="101600" dist="25400" dir="5400000">
              <a:srgbClr val="000000">
                <a:alpha val="12000"/>
              </a:srgbClr>
            </a:outerShdw>
          </a:effectLst>
        </p:spPr>
      </p:sp>
      <p:sp>
        <p:nvSpPr>
          <p:cNvPr id="24" name="Text 21"/>
          <p:cNvSpPr/>
          <p:nvPr/>
        </p:nvSpPr>
        <p:spPr>
          <a:xfrm>
            <a:off x="3200400" y="1810512"/>
            <a:ext cx="2011680" cy="228600"/>
          </a:xfrm>
          <a:prstGeom prst="rect">
            <a:avLst/>
          </a:prstGeom>
          <a:noFill/>
          <a:ln/>
        </p:spPr>
        <p:txBody>
          <a:bodyPr wrap="square" lIns="0" tIns="0" rIns="0" bIns="0" rtlCol="0" anchor="ctr"/>
          <a:lstStyle/>
          <a:p>
            <a:pPr indent="0" marL="0">
              <a:buNone/>
            </a:pPr>
            <a:r>
              <a:rPr lang="en-US" sz="1000" b="1" dirty="0">
                <a:solidFill>
                  <a:srgbClr val="475569"/>
                </a:solidFill>
                <a:latin typeface="Calibri" pitchFamily="34" charset="0"/>
                <a:ea typeface="Calibri" pitchFamily="34" charset="-122"/>
                <a:cs typeface="Calibri" pitchFamily="34" charset="-120"/>
              </a:rPr>
              <a:t>Node 2</a:t>
            </a:r>
            <a:endParaRPr lang="en-US" sz="1000" dirty="0"/>
          </a:p>
        </p:txBody>
      </p:sp>
      <p:sp>
        <p:nvSpPr>
          <p:cNvPr id="25" name="Shape 22"/>
          <p:cNvSpPr/>
          <p:nvPr/>
        </p:nvSpPr>
        <p:spPr>
          <a:xfrm>
            <a:off x="3200400" y="2148840"/>
            <a:ext cx="594360" cy="411480"/>
          </a:xfrm>
          <a:prstGeom prst="roundRect">
            <a:avLst>
              <a:gd name="adj" fmla="val 8889"/>
            </a:avLst>
          </a:prstGeom>
          <a:solidFill>
            <a:srgbClr val="DBEAFE"/>
          </a:solidFill>
          <a:ln w="6350">
            <a:solidFill>
              <a:srgbClr val="E2E8F0"/>
            </a:solidFill>
            <a:prstDash val="solid"/>
          </a:ln>
        </p:spPr>
      </p:sp>
      <p:sp>
        <p:nvSpPr>
          <p:cNvPr id="26" name="Text 23"/>
          <p:cNvSpPr/>
          <p:nvPr/>
        </p:nvSpPr>
        <p:spPr>
          <a:xfrm>
            <a:off x="3200400" y="2194560"/>
            <a:ext cx="594360" cy="320040"/>
          </a:xfrm>
          <a:prstGeom prst="rect">
            <a:avLst/>
          </a:prstGeom>
          <a:noFill/>
          <a:ln/>
        </p:spPr>
        <p:txBody>
          <a:bodyPr wrap="square" lIns="0" tIns="0" rIns="0" bIns="0" rtlCol="0" anchor="ctr"/>
          <a:lstStyle/>
          <a:p>
            <a:pPr algn="ctr" indent="0" marL="0">
              <a:buNone/>
            </a:pPr>
            <a:r>
              <a:rPr lang="en-US" sz="800" dirty="0">
                <a:solidFill>
                  <a:srgbClr val="0F172A"/>
                </a:solidFill>
                <a:latin typeface="Calibri" pitchFamily="34" charset="0"/>
                <a:ea typeface="Calibri" pitchFamily="34" charset="-122"/>
                <a:cs typeface="Calibri" pitchFamily="34" charset="-120"/>
              </a:rPr>
              <a:t>pod</a:t>
            </a:r>
            <a:endParaRPr lang="en-US" sz="800" dirty="0"/>
          </a:p>
        </p:txBody>
      </p:sp>
      <p:sp>
        <p:nvSpPr>
          <p:cNvPr id="27" name="Shape 24"/>
          <p:cNvSpPr/>
          <p:nvPr/>
        </p:nvSpPr>
        <p:spPr>
          <a:xfrm>
            <a:off x="3886200" y="2148840"/>
            <a:ext cx="594360" cy="411480"/>
          </a:xfrm>
          <a:prstGeom prst="roundRect">
            <a:avLst>
              <a:gd name="adj" fmla="val 8889"/>
            </a:avLst>
          </a:prstGeom>
          <a:solidFill>
            <a:srgbClr val="DCFCE7"/>
          </a:solidFill>
          <a:ln w="6350">
            <a:solidFill>
              <a:srgbClr val="E2E8F0"/>
            </a:solidFill>
            <a:prstDash val="solid"/>
          </a:ln>
        </p:spPr>
      </p:sp>
      <p:sp>
        <p:nvSpPr>
          <p:cNvPr id="28" name="Text 25"/>
          <p:cNvSpPr/>
          <p:nvPr/>
        </p:nvSpPr>
        <p:spPr>
          <a:xfrm>
            <a:off x="3886200" y="2194560"/>
            <a:ext cx="594360" cy="320040"/>
          </a:xfrm>
          <a:prstGeom prst="rect">
            <a:avLst/>
          </a:prstGeom>
          <a:noFill/>
          <a:ln/>
        </p:spPr>
        <p:txBody>
          <a:bodyPr wrap="square" lIns="0" tIns="0" rIns="0" bIns="0" rtlCol="0" anchor="ctr"/>
          <a:lstStyle/>
          <a:p>
            <a:pPr algn="ctr" indent="0" marL="0">
              <a:buNone/>
            </a:pPr>
            <a:r>
              <a:rPr lang="en-US" sz="800" dirty="0">
                <a:solidFill>
                  <a:srgbClr val="0F172A"/>
                </a:solidFill>
                <a:latin typeface="Calibri" pitchFamily="34" charset="0"/>
                <a:ea typeface="Calibri" pitchFamily="34" charset="-122"/>
                <a:cs typeface="Calibri" pitchFamily="34" charset="-120"/>
              </a:rPr>
              <a:t>pod</a:t>
            </a:r>
            <a:endParaRPr lang="en-US" sz="800" dirty="0"/>
          </a:p>
        </p:txBody>
      </p:sp>
      <p:sp>
        <p:nvSpPr>
          <p:cNvPr id="29" name="Shape 26"/>
          <p:cNvSpPr/>
          <p:nvPr/>
        </p:nvSpPr>
        <p:spPr>
          <a:xfrm>
            <a:off x="4572000" y="2148840"/>
            <a:ext cx="594360" cy="411480"/>
          </a:xfrm>
          <a:prstGeom prst="roundRect">
            <a:avLst>
              <a:gd name="adj" fmla="val 8889"/>
            </a:avLst>
          </a:prstGeom>
          <a:solidFill>
            <a:srgbClr val="FEF3C7"/>
          </a:solidFill>
          <a:ln w="6350">
            <a:solidFill>
              <a:srgbClr val="E2E8F0"/>
            </a:solidFill>
            <a:prstDash val="solid"/>
          </a:ln>
        </p:spPr>
      </p:sp>
      <p:sp>
        <p:nvSpPr>
          <p:cNvPr id="30" name="Text 27"/>
          <p:cNvSpPr/>
          <p:nvPr/>
        </p:nvSpPr>
        <p:spPr>
          <a:xfrm>
            <a:off x="4572000" y="2194560"/>
            <a:ext cx="594360" cy="320040"/>
          </a:xfrm>
          <a:prstGeom prst="rect">
            <a:avLst/>
          </a:prstGeom>
          <a:noFill/>
          <a:ln/>
        </p:spPr>
        <p:txBody>
          <a:bodyPr wrap="square" lIns="0" tIns="0" rIns="0" bIns="0" rtlCol="0" anchor="ctr"/>
          <a:lstStyle/>
          <a:p>
            <a:pPr algn="ctr" indent="0" marL="0">
              <a:buNone/>
            </a:pPr>
            <a:r>
              <a:rPr lang="en-US" sz="800" dirty="0">
                <a:solidFill>
                  <a:srgbClr val="0F172A"/>
                </a:solidFill>
                <a:latin typeface="Calibri" pitchFamily="34" charset="0"/>
                <a:ea typeface="Calibri" pitchFamily="34" charset="-122"/>
                <a:cs typeface="Calibri" pitchFamily="34" charset="-120"/>
              </a:rPr>
              <a:t>pod</a:t>
            </a:r>
            <a:endParaRPr lang="en-US" sz="800" dirty="0"/>
          </a:p>
        </p:txBody>
      </p:sp>
      <p:sp>
        <p:nvSpPr>
          <p:cNvPr id="31" name="Shape 28"/>
          <p:cNvSpPr/>
          <p:nvPr/>
        </p:nvSpPr>
        <p:spPr>
          <a:xfrm>
            <a:off x="3200400" y="3749040"/>
            <a:ext cx="2011680" cy="365760"/>
          </a:xfrm>
          <a:prstGeom prst="roundRect">
            <a:avLst>
              <a:gd name="adj" fmla="val 10000"/>
            </a:avLst>
          </a:prstGeom>
          <a:solidFill>
            <a:srgbClr val="0F172A"/>
          </a:solidFill>
          <a:ln w="12700">
            <a:solidFill>
              <a:srgbClr val="0F172A"/>
            </a:solidFill>
            <a:prstDash val="solid"/>
          </a:ln>
        </p:spPr>
      </p:sp>
      <p:sp>
        <p:nvSpPr>
          <p:cNvPr id="32" name="Text 29"/>
          <p:cNvSpPr/>
          <p:nvPr/>
        </p:nvSpPr>
        <p:spPr>
          <a:xfrm>
            <a:off x="3200400" y="3749040"/>
            <a:ext cx="2011680" cy="365760"/>
          </a:xfrm>
          <a:prstGeom prst="rect">
            <a:avLst/>
          </a:prstGeom>
          <a:noFill/>
          <a:ln/>
        </p:spPr>
        <p:txBody>
          <a:bodyPr wrap="square" lIns="0" tIns="0" rIns="0" bIns="0" rtlCol="0" anchor="ctr"/>
          <a:lstStyle/>
          <a:p>
            <a:pPr algn="ctr" indent="0" marL="0">
              <a:buNone/>
            </a:pPr>
            <a:r>
              <a:rPr lang="en-US" sz="900" dirty="0">
                <a:solidFill>
                  <a:srgbClr val="F1F5F9"/>
                </a:solidFill>
                <a:latin typeface="Calibri" pitchFamily="34" charset="0"/>
                <a:ea typeface="Calibri" pitchFamily="34" charset="-122"/>
                <a:cs typeface="Calibri" pitchFamily="34" charset="-120"/>
              </a:rPr>
              <a:t>Linux kernel  ·  syscalls</a:t>
            </a:r>
            <a:endParaRPr lang="en-US" sz="900" dirty="0"/>
          </a:p>
        </p:txBody>
      </p:sp>
      <p:sp>
        <p:nvSpPr>
          <p:cNvPr id="33" name="Shape 30"/>
          <p:cNvSpPr/>
          <p:nvPr/>
        </p:nvSpPr>
        <p:spPr>
          <a:xfrm>
            <a:off x="3200400" y="2788920"/>
            <a:ext cx="2011680" cy="868680"/>
          </a:xfrm>
          <a:prstGeom prst="roundRect">
            <a:avLst>
              <a:gd name="adj" fmla="val 5263"/>
            </a:avLst>
          </a:prstGeom>
          <a:solidFill>
            <a:srgbClr val="ECFDF5"/>
          </a:solidFill>
          <a:ln w="12700">
            <a:solidFill>
              <a:srgbClr val="10B981"/>
            </a:solidFill>
            <a:prstDash val="solid"/>
          </a:ln>
        </p:spPr>
      </p:sp>
      <p:pic>
        <p:nvPicPr>
          <p:cNvPr id="34" name="Image 1" descr="preencoded.png"/>
          <p:cNvPicPr>
            <a:picLocks noChangeAspect="1"/>
          </p:cNvPicPr>
          <p:nvPr/>
        </p:nvPicPr>
        <p:blipFill>
          <a:blip r:embed="rId2"/>
          <a:stretch>
            <a:fillRect/>
          </a:stretch>
        </p:blipFill>
        <p:spPr>
          <a:xfrm>
            <a:off x="3291840" y="2926080"/>
            <a:ext cx="320040" cy="320040"/>
          </a:xfrm>
          <a:prstGeom prst="rect">
            <a:avLst/>
          </a:prstGeom>
        </p:spPr>
      </p:pic>
      <p:sp>
        <p:nvSpPr>
          <p:cNvPr id="35" name="Text 31"/>
          <p:cNvSpPr/>
          <p:nvPr/>
        </p:nvSpPr>
        <p:spPr>
          <a:xfrm>
            <a:off x="3657600" y="2852928"/>
            <a:ext cx="1463040" cy="274320"/>
          </a:xfrm>
          <a:prstGeom prst="rect">
            <a:avLst/>
          </a:prstGeom>
          <a:noFill/>
          <a:ln/>
        </p:spPr>
        <p:txBody>
          <a:bodyPr wrap="square" lIns="0" tIns="0" rIns="0" bIns="0" rtlCol="0" anchor="ctr"/>
          <a:lstStyle/>
          <a:p>
            <a:pPr indent="0" marL="0">
              <a:buNone/>
            </a:pPr>
            <a:r>
              <a:rPr lang="en-US" sz="1300" b="1" dirty="0">
                <a:solidFill>
                  <a:srgbClr val="10B981"/>
                </a:solidFill>
                <a:latin typeface="Cambria" pitchFamily="34" charset="0"/>
                <a:ea typeface="Cambria" pitchFamily="34" charset="-122"/>
                <a:cs typeface="Cambria" pitchFamily="34" charset="-120"/>
              </a:rPr>
              <a:t>Falco</a:t>
            </a:r>
            <a:endParaRPr lang="en-US" sz="1300" dirty="0"/>
          </a:p>
        </p:txBody>
      </p:sp>
      <p:sp>
        <p:nvSpPr>
          <p:cNvPr id="36" name="Text 32"/>
          <p:cNvSpPr/>
          <p:nvPr/>
        </p:nvSpPr>
        <p:spPr>
          <a:xfrm>
            <a:off x="3657600" y="3154680"/>
            <a:ext cx="1463040" cy="457200"/>
          </a:xfrm>
          <a:prstGeom prst="rect">
            <a:avLst/>
          </a:prstGeom>
          <a:noFill/>
          <a:ln/>
        </p:spPr>
        <p:txBody>
          <a:bodyPr wrap="square" lIns="0" tIns="0" rIns="0" bIns="0" rtlCol="0" anchor="ctr"/>
          <a:lstStyle/>
          <a:p>
            <a:pPr indent="0" marL="0">
              <a:buNone/>
            </a:pPr>
            <a:r>
              <a:rPr lang="en-US" sz="850" dirty="0">
                <a:solidFill>
                  <a:srgbClr val="475569"/>
                </a:solidFill>
                <a:latin typeface="Calibri" pitchFamily="34" charset="0"/>
                <a:ea typeface="Calibri" pitchFamily="34" charset="-122"/>
                <a:cs typeface="Calibri" pitchFamily="34" charset="-120"/>
              </a:rPr>
              <a:t>DaemonSet · modern_ebpf</a:t>
            </a:r>
            <a:endParaRPr lang="en-US" sz="850" dirty="0"/>
          </a:p>
        </p:txBody>
      </p:sp>
      <p:sp>
        <p:nvSpPr>
          <p:cNvPr id="37" name="Shape 33"/>
          <p:cNvSpPr/>
          <p:nvPr/>
        </p:nvSpPr>
        <p:spPr>
          <a:xfrm>
            <a:off x="4206240" y="3749040"/>
            <a:ext cx="0" cy="-91440"/>
          </a:xfrm>
          <a:prstGeom prst="line">
            <a:avLst/>
          </a:prstGeom>
          <a:noFill/>
          <a:ln w="19050">
            <a:solidFill>
              <a:srgbClr val="10B981"/>
            </a:solidFill>
            <a:prstDash val="solid"/>
            <a:tailEnd type="triangle"/>
          </a:ln>
        </p:spPr>
      </p:sp>
      <p:sp>
        <p:nvSpPr>
          <p:cNvPr id="38" name="Shape 34"/>
          <p:cNvSpPr/>
          <p:nvPr/>
        </p:nvSpPr>
        <p:spPr>
          <a:xfrm>
            <a:off x="3200400" y="4206240"/>
            <a:ext cx="2011680" cy="292608"/>
          </a:xfrm>
          <a:prstGeom prst="roundRect">
            <a:avLst>
              <a:gd name="adj" fmla="val 9375"/>
            </a:avLst>
          </a:prstGeom>
          <a:solidFill>
            <a:srgbClr val="FFFFFF"/>
          </a:solidFill>
          <a:ln w="6350">
            <a:solidFill>
              <a:srgbClr val="E2E8F0"/>
            </a:solidFill>
            <a:prstDash val="solid"/>
          </a:ln>
        </p:spPr>
      </p:sp>
      <p:sp>
        <p:nvSpPr>
          <p:cNvPr id="39" name="Text 35"/>
          <p:cNvSpPr/>
          <p:nvPr/>
        </p:nvSpPr>
        <p:spPr>
          <a:xfrm>
            <a:off x="3200400" y="4206240"/>
            <a:ext cx="2011680" cy="292608"/>
          </a:xfrm>
          <a:prstGeom prst="rect">
            <a:avLst/>
          </a:prstGeom>
          <a:noFill/>
          <a:ln/>
        </p:spPr>
        <p:txBody>
          <a:bodyPr wrap="square" lIns="0" tIns="0" rIns="0" bIns="0" rtlCol="0" anchor="ctr"/>
          <a:lstStyle/>
          <a:p>
            <a:pPr algn="ctr" indent="0" marL="0">
              <a:buNone/>
            </a:pPr>
            <a:r>
              <a:rPr lang="en-US" sz="850" dirty="0">
                <a:solidFill>
                  <a:srgbClr val="475569"/>
                </a:solidFill>
                <a:latin typeface="Calibri" pitchFamily="34" charset="0"/>
                <a:ea typeface="Calibri" pitchFamily="34" charset="-122"/>
                <a:cs typeface="Calibri" pitchFamily="34" charset="-120"/>
              </a:rPr>
              <a:t>rules.yaml  ·  moteur de règles</a:t>
            </a:r>
            <a:endParaRPr lang="en-US" sz="850" dirty="0"/>
          </a:p>
        </p:txBody>
      </p:sp>
      <p:sp>
        <p:nvSpPr>
          <p:cNvPr id="40" name="Text 36"/>
          <p:cNvSpPr/>
          <p:nvPr/>
        </p:nvSpPr>
        <p:spPr>
          <a:xfrm>
            <a:off x="5852160" y="1417320"/>
            <a:ext cx="3017520" cy="27432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Sorties (outputs)</a:t>
            </a:r>
            <a:endParaRPr lang="en-US" sz="1400" dirty="0"/>
          </a:p>
        </p:txBody>
      </p:sp>
      <p:sp>
        <p:nvSpPr>
          <p:cNvPr id="41" name="Shape 37"/>
          <p:cNvSpPr/>
          <p:nvPr/>
        </p:nvSpPr>
        <p:spPr>
          <a:xfrm>
            <a:off x="5852160" y="1783080"/>
            <a:ext cx="2926080" cy="548640"/>
          </a:xfrm>
          <a:prstGeom prst="roundRect">
            <a:avLst>
              <a:gd name="adj" fmla="val 6667"/>
            </a:avLst>
          </a:prstGeom>
          <a:solidFill>
            <a:srgbClr val="F8FAFC"/>
          </a:solidFill>
          <a:ln w="6350">
            <a:solidFill>
              <a:srgbClr val="E2E8F0"/>
            </a:solidFill>
            <a:prstDash val="solid"/>
          </a:ln>
        </p:spPr>
      </p:sp>
      <p:pic>
        <p:nvPicPr>
          <p:cNvPr id="42" name="Image 2" descr="preencoded.png"/>
          <p:cNvPicPr>
            <a:picLocks noChangeAspect="1"/>
          </p:cNvPicPr>
          <p:nvPr/>
        </p:nvPicPr>
        <p:blipFill>
          <a:blip r:embed="rId3"/>
          <a:stretch>
            <a:fillRect/>
          </a:stretch>
        </p:blipFill>
        <p:spPr>
          <a:xfrm>
            <a:off x="5943600" y="1920240"/>
            <a:ext cx="274320" cy="274320"/>
          </a:xfrm>
          <a:prstGeom prst="rect">
            <a:avLst/>
          </a:prstGeom>
        </p:spPr>
      </p:pic>
      <p:sp>
        <p:nvSpPr>
          <p:cNvPr id="43" name="Text 38"/>
          <p:cNvSpPr/>
          <p:nvPr/>
        </p:nvSpPr>
        <p:spPr>
          <a:xfrm>
            <a:off x="6309360" y="1819656"/>
            <a:ext cx="2377440" cy="228600"/>
          </a:xfrm>
          <a:prstGeom prst="rect">
            <a:avLst/>
          </a:prstGeom>
          <a:noFill/>
          <a:ln/>
        </p:spPr>
        <p:txBody>
          <a:bodyPr wrap="square" lIns="0" tIns="0" rIns="0" bIns="0" rtlCol="0" anchor="ctr"/>
          <a:lstStyle/>
          <a:p>
            <a:pPr indent="0" marL="0">
              <a:buNone/>
            </a:pPr>
            <a:r>
              <a:rPr lang="en-US" sz="1100" b="1" dirty="0">
                <a:solidFill>
                  <a:srgbClr val="0F172A"/>
                </a:solidFill>
                <a:latin typeface="Calibri" pitchFamily="34" charset="0"/>
                <a:ea typeface="Calibri" pitchFamily="34" charset="-122"/>
                <a:cs typeface="Calibri" pitchFamily="34" charset="-120"/>
              </a:rPr>
              <a:t>stdout / JSON</a:t>
            </a:r>
            <a:endParaRPr lang="en-US" sz="1100" dirty="0"/>
          </a:p>
        </p:txBody>
      </p:sp>
      <p:sp>
        <p:nvSpPr>
          <p:cNvPr id="44" name="Text 39"/>
          <p:cNvSpPr/>
          <p:nvPr/>
        </p:nvSpPr>
        <p:spPr>
          <a:xfrm>
            <a:off x="6309360" y="2057400"/>
            <a:ext cx="237744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logs locaux</a:t>
            </a:r>
            <a:endParaRPr lang="en-US" sz="900" dirty="0"/>
          </a:p>
        </p:txBody>
      </p:sp>
      <p:sp>
        <p:nvSpPr>
          <p:cNvPr id="45" name="Shape 40"/>
          <p:cNvSpPr/>
          <p:nvPr/>
        </p:nvSpPr>
        <p:spPr>
          <a:xfrm>
            <a:off x="5852160" y="2423160"/>
            <a:ext cx="2926080" cy="548640"/>
          </a:xfrm>
          <a:prstGeom prst="roundRect">
            <a:avLst>
              <a:gd name="adj" fmla="val 6667"/>
            </a:avLst>
          </a:prstGeom>
          <a:solidFill>
            <a:srgbClr val="F8FAFC"/>
          </a:solidFill>
          <a:ln w="6350">
            <a:solidFill>
              <a:srgbClr val="E2E8F0"/>
            </a:solidFill>
            <a:prstDash val="solid"/>
          </a:ln>
        </p:spPr>
      </p:sp>
      <p:pic>
        <p:nvPicPr>
          <p:cNvPr id="46" name="Image 3" descr="preencoded.png"/>
          <p:cNvPicPr>
            <a:picLocks noChangeAspect="1"/>
          </p:cNvPicPr>
          <p:nvPr/>
        </p:nvPicPr>
        <p:blipFill>
          <a:blip r:embed="rId4"/>
          <a:stretch>
            <a:fillRect/>
          </a:stretch>
        </p:blipFill>
        <p:spPr>
          <a:xfrm>
            <a:off x="5943600" y="2560320"/>
            <a:ext cx="274320" cy="274320"/>
          </a:xfrm>
          <a:prstGeom prst="rect">
            <a:avLst/>
          </a:prstGeom>
        </p:spPr>
      </p:pic>
      <p:sp>
        <p:nvSpPr>
          <p:cNvPr id="47" name="Text 41"/>
          <p:cNvSpPr/>
          <p:nvPr/>
        </p:nvSpPr>
        <p:spPr>
          <a:xfrm>
            <a:off x="6309360" y="2459736"/>
            <a:ext cx="2377440" cy="228600"/>
          </a:xfrm>
          <a:prstGeom prst="rect">
            <a:avLst/>
          </a:prstGeom>
          <a:noFill/>
          <a:ln/>
        </p:spPr>
        <p:txBody>
          <a:bodyPr wrap="square" lIns="0" tIns="0" rIns="0" bIns="0" rtlCol="0" anchor="ctr"/>
          <a:lstStyle/>
          <a:p>
            <a:pPr indent="0" marL="0">
              <a:buNone/>
            </a:pPr>
            <a:r>
              <a:rPr lang="en-US" sz="1100" b="1" dirty="0">
                <a:solidFill>
                  <a:srgbClr val="0F172A"/>
                </a:solidFill>
                <a:latin typeface="Calibri" pitchFamily="34" charset="0"/>
                <a:ea typeface="Calibri" pitchFamily="34" charset="-122"/>
                <a:cs typeface="Calibri" pitchFamily="34" charset="-120"/>
              </a:rPr>
              <a:t>Falcosidekick</a:t>
            </a:r>
            <a:endParaRPr lang="en-US" sz="1100" dirty="0"/>
          </a:p>
        </p:txBody>
      </p:sp>
      <p:sp>
        <p:nvSpPr>
          <p:cNvPr id="48" name="Text 42"/>
          <p:cNvSpPr/>
          <p:nvPr/>
        </p:nvSpPr>
        <p:spPr>
          <a:xfrm>
            <a:off x="6309360" y="2697480"/>
            <a:ext cx="237744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fan-out vers SIEM, Slack, webhook</a:t>
            </a:r>
            <a:endParaRPr lang="en-US" sz="900" dirty="0"/>
          </a:p>
        </p:txBody>
      </p:sp>
      <p:sp>
        <p:nvSpPr>
          <p:cNvPr id="49" name="Shape 43"/>
          <p:cNvSpPr/>
          <p:nvPr/>
        </p:nvSpPr>
        <p:spPr>
          <a:xfrm>
            <a:off x="5852160" y="3063240"/>
            <a:ext cx="2926080" cy="548640"/>
          </a:xfrm>
          <a:prstGeom prst="roundRect">
            <a:avLst>
              <a:gd name="adj" fmla="val 6667"/>
            </a:avLst>
          </a:prstGeom>
          <a:solidFill>
            <a:srgbClr val="F8FAFC"/>
          </a:solidFill>
          <a:ln w="6350">
            <a:solidFill>
              <a:srgbClr val="E2E8F0"/>
            </a:solidFill>
            <a:prstDash val="solid"/>
          </a:ln>
        </p:spPr>
      </p:sp>
      <p:pic>
        <p:nvPicPr>
          <p:cNvPr id="50" name="Image 4" descr="preencoded.png"/>
          <p:cNvPicPr>
            <a:picLocks noChangeAspect="1"/>
          </p:cNvPicPr>
          <p:nvPr/>
        </p:nvPicPr>
        <p:blipFill>
          <a:blip r:embed="rId5"/>
          <a:stretch>
            <a:fillRect/>
          </a:stretch>
        </p:blipFill>
        <p:spPr>
          <a:xfrm>
            <a:off x="5943600" y="3200400"/>
            <a:ext cx="274320" cy="274320"/>
          </a:xfrm>
          <a:prstGeom prst="rect">
            <a:avLst/>
          </a:prstGeom>
        </p:spPr>
      </p:pic>
      <p:sp>
        <p:nvSpPr>
          <p:cNvPr id="51" name="Text 44"/>
          <p:cNvSpPr/>
          <p:nvPr/>
        </p:nvSpPr>
        <p:spPr>
          <a:xfrm>
            <a:off x="6309360" y="3099816"/>
            <a:ext cx="2377440" cy="228600"/>
          </a:xfrm>
          <a:prstGeom prst="rect">
            <a:avLst/>
          </a:prstGeom>
          <a:noFill/>
          <a:ln/>
        </p:spPr>
        <p:txBody>
          <a:bodyPr wrap="square" lIns="0" tIns="0" rIns="0" bIns="0" rtlCol="0" anchor="ctr"/>
          <a:lstStyle/>
          <a:p>
            <a:pPr indent="0" marL="0">
              <a:buNone/>
            </a:pPr>
            <a:r>
              <a:rPr lang="en-US" sz="1100" b="1" dirty="0">
                <a:solidFill>
                  <a:srgbClr val="0F172A"/>
                </a:solidFill>
                <a:latin typeface="Calibri" pitchFamily="34" charset="0"/>
                <a:ea typeface="Calibri" pitchFamily="34" charset="-122"/>
                <a:cs typeface="Calibri" pitchFamily="34" charset="-120"/>
              </a:rPr>
              <a:t>Falcosidekick-UI</a:t>
            </a:r>
            <a:endParaRPr lang="en-US" sz="1100" dirty="0"/>
          </a:p>
        </p:txBody>
      </p:sp>
      <p:sp>
        <p:nvSpPr>
          <p:cNvPr id="52" name="Text 45"/>
          <p:cNvSpPr/>
          <p:nvPr/>
        </p:nvSpPr>
        <p:spPr>
          <a:xfrm>
            <a:off x="6309360" y="3337560"/>
            <a:ext cx="237744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dashboard temps réel</a:t>
            </a:r>
            <a:endParaRPr lang="en-US" sz="900" dirty="0"/>
          </a:p>
        </p:txBody>
      </p:sp>
      <p:sp>
        <p:nvSpPr>
          <p:cNvPr id="53" name="Shape 46"/>
          <p:cNvSpPr/>
          <p:nvPr/>
        </p:nvSpPr>
        <p:spPr>
          <a:xfrm>
            <a:off x="5852160" y="3703320"/>
            <a:ext cx="2926080" cy="548640"/>
          </a:xfrm>
          <a:prstGeom prst="roundRect">
            <a:avLst>
              <a:gd name="adj" fmla="val 6667"/>
            </a:avLst>
          </a:prstGeom>
          <a:solidFill>
            <a:srgbClr val="F8FAFC"/>
          </a:solidFill>
          <a:ln w="6350">
            <a:solidFill>
              <a:srgbClr val="E2E8F0"/>
            </a:solidFill>
            <a:prstDash val="solid"/>
          </a:ln>
        </p:spPr>
      </p:sp>
      <p:pic>
        <p:nvPicPr>
          <p:cNvPr id="54" name="Image 5" descr="preencoded.png"/>
          <p:cNvPicPr>
            <a:picLocks noChangeAspect="1"/>
          </p:cNvPicPr>
          <p:nvPr/>
        </p:nvPicPr>
        <p:blipFill>
          <a:blip r:embed="rId6"/>
          <a:stretch>
            <a:fillRect/>
          </a:stretch>
        </p:blipFill>
        <p:spPr>
          <a:xfrm>
            <a:off x="5943600" y="3840480"/>
            <a:ext cx="274320" cy="274320"/>
          </a:xfrm>
          <a:prstGeom prst="rect">
            <a:avLst/>
          </a:prstGeom>
        </p:spPr>
      </p:pic>
      <p:sp>
        <p:nvSpPr>
          <p:cNvPr id="55" name="Text 47"/>
          <p:cNvSpPr/>
          <p:nvPr/>
        </p:nvSpPr>
        <p:spPr>
          <a:xfrm>
            <a:off x="6309360" y="3739896"/>
            <a:ext cx="2377440" cy="228600"/>
          </a:xfrm>
          <a:prstGeom prst="rect">
            <a:avLst/>
          </a:prstGeom>
          <a:noFill/>
          <a:ln/>
        </p:spPr>
        <p:txBody>
          <a:bodyPr wrap="square" lIns="0" tIns="0" rIns="0" bIns="0" rtlCol="0" anchor="ctr"/>
          <a:lstStyle/>
          <a:p>
            <a:pPr indent="0" marL="0">
              <a:buNone/>
            </a:pPr>
            <a:r>
              <a:rPr lang="en-US" sz="1100" b="1" dirty="0">
                <a:solidFill>
                  <a:srgbClr val="0F172A"/>
                </a:solidFill>
                <a:latin typeface="Calibri" pitchFamily="34" charset="0"/>
                <a:ea typeface="Calibri" pitchFamily="34" charset="-122"/>
                <a:cs typeface="Calibri" pitchFamily="34" charset="-120"/>
              </a:rPr>
              <a:t>Falco Talon</a:t>
            </a:r>
            <a:endParaRPr lang="en-US" sz="1100" dirty="0"/>
          </a:p>
        </p:txBody>
      </p:sp>
      <p:sp>
        <p:nvSpPr>
          <p:cNvPr id="56" name="Text 48"/>
          <p:cNvSpPr/>
          <p:nvPr/>
        </p:nvSpPr>
        <p:spPr>
          <a:xfrm>
            <a:off x="6309360" y="3977640"/>
            <a:ext cx="237744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réponse automatisée (since 2024)</a:t>
            </a:r>
            <a:endParaRPr lang="en-US" sz="900" dirty="0"/>
          </a:p>
        </p:txBody>
      </p:sp>
      <p:sp>
        <p:nvSpPr>
          <p:cNvPr id="57" name="Shape 49"/>
          <p:cNvSpPr/>
          <p:nvPr/>
        </p:nvSpPr>
        <p:spPr>
          <a:xfrm>
            <a:off x="5486400" y="2971800"/>
            <a:ext cx="365760" cy="0"/>
          </a:xfrm>
          <a:prstGeom prst="line">
            <a:avLst/>
          </a:prstGeom>
          <a:noFill/>
          <a:ln w="25400">
            <a:solidFill>
              <a:srgbClr val="10B981"/>
            </a:solidFill>
            <a:prstDash val="solid"/>
            <a:tailEnd type="triangle"/>
          </a:ln>
        </p:spPr>
      </p:sp>
      <p:sp>
        <p:nvSpPr>
          <p:cNvPr id="58" name="Text 50"/>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59" name="Text 51"/>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0EA5E9"/>
                </a:solidFill>
                <a:latin typeface="Calibri" pitchFamily="34" charset="0"/>
                <a:ea typeface="Calibri" pitchFamily="34" charset="-122"/>
                <a:cs typeface="Calibri" pitchFamily="34" charset="-120"/>
              </a:rPr>
              <a:t>02  ·  CAS D'USAGE PROFESSIONNEL</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Adoption industrielle et statut CNCF</a:t>
            </a:r>
            <a:endParaRPr lang="en-US" sz="2800" dirty="0"/>
          </a:p>
        </p:txBody>
      </p:sp>
      <p:sp>
        <p:nvSpPr>
          <p:cNvPr id="4" name="Shape 2"/>
          <p:cNvSpPr/>
          <p:nvPr/>
        </p:nvSpPr>
        <p:spPr>
          <a:xfrm>
            <a:off x="461772" y="1325880"/>
            <a:ext cx="1965960" cy="1005840"/>
          </a:xfrm>
          <a:prstGeom prst="roundRect">
            <a:avLst>
              <a:gd name="adj" fmla="val 5455"/>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5" name="Text 3"/>
          <p:cNvSpPr/>
          <p:nvPr/>
        </p:nvSpPr>
        <p:spPr>
          <a:xfrm>
            <a:off x="461772" y="1435608"/>
            <a:ext cx="1965960" cy="502920"/>
          </a:xfrm>
          <a:prstGeom prst="rect">
            <a:avLst/>
          </a:prstGeom>
          <a:noFill/>
          <a:ln/>
        </p:spPr>
        <p:txBody>
          <a:bodyPr wrap="square" lIns="0" tIns="0" rIns="0" bIns="0" rtlCol="0" anchor="ctr"/>
          <a:lstStyle/>
          <a:p>
            <a:pPr algn="ctr" indent="0" marL="0">
              <a:buNone/>
            </a:pPr>
            <a:r>
              <a:rPr lang="en-US" sz="2600" b="1" dirty="0">
                <a:solidFill>
                  <a:srgbClr val="0EA5E9"/>
                </a:solidFill>
                <a:latin typeface="Cambria" pitchFamily="34" charset="0"/>
                <a:ea typeface="Cambria" pitchFamily="34" charset="-122"/>
                <a:cs typeface="Cambria" pitchFamily="34" charset="-120"/>
              </a:rPr>
              <a:t>Graduated</a:t>
            </a:r>
            <a:endParaRPr lang="en-US" sz="2600" dirty="0"/>
          </a:p>
        </p:txBody>
      </p:sp>
      <p:sp>
        <p:nvSpPr>
          <p:cNvPr id="6" name="Text 4"/>
          <p:cNvSpPr/>
          <p:nvPr/>
        </p:nvSpPr>
        <p:spPr>
          <a:xfrm>
            <a:off x="553212" y="1920240"/>
            <a:ext cx="1783080" cy="365760"/>
          </a:xfrm>
          <a:prstGeom prst="rect">
            <a:avLst/>
          </a:prstGeom>
          <a:noFill/>
          <a:ln/>
        </p:spPr>
        <p:txBody>
          <a:bodyPr wrap="square" lIns="0" tIns="0" rIns="0" bIns="0" rtlCol="0" anchor="ctr"/>
          <a:lstStyle/>
          <a:p>
            <a:pPr algn="ctr" indent="0" marL="0">
              <a:buNone/>
            </a:pPr>
            <a:r>
              <a:rPr lang="en-US" sz="1000" dirty="0">
                <a:solidFill>
                  <a:srgbClr val="475569"/>
                </a:solidFill>
                <a:latin typeface="Calibri" pitchFamily="34" charset="0"/>
                <a:ea typeface="Calibri" pitchFamily="34" charset="-122"/>
                <a:cs typeface="Calibri" pitchFamily="34" charset="-120"/>
              </a:rPr>
              <a:t>Statut CNCF (févr. 2024)</a:t>
            </a:r>
            <a:endParaRPr lang="en-US" sz="1000" dirty="0"/>
          </a:p>
        </p:txBody>
      </p:sp>
      <p:sp>
        <p:nvSpPr>
          <p:cNvPr id="7" name="Shape 5"/>
          <p:cNvSpPr/>
          <p:nvPr/>
        </p:nvSpPr>
        <p:spPr>
          <a:xfrm>
            <a:off x="2546604" y="1325880"/>
            <a:ext cx="1965960" cy="1005840"/>
          </a:xfrm>
          <a:prstGeom prst="roundRect">
            <a:avLst>
              <a:gd name="adj" fmla="val 5455"/>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8" name="Text 6"/>
          <p:cNvSpPr/>
          <p:nvPr/>
        </p:nvSpPr>
        <p:spPr>
          <a:xfrm>
            <a:off x="2546604" y="1435608"/>
            <a:ext cx="1965960" cy="502920"/>
          </a:xfrm>
          <a:prstGeom prst="rect">
            <a:avLst/>
          </a:prstGeom>
          <a:noFill/>
          <a:ln/>
        </p:spPr>
        <p:txBody>
          <a:bodyPr wrap="square" lIns="0" tIns="0" rIns="0" bIns="0" rtlCol="0" anchor="ctr"/>
          <a:lstStyle/>
          <a:p>
            <a:pPr algn="ctr" indent="0" marL="0">
              <a:buNone/>
            </a:pPr>
            <a:r>
              <a:rPr lang="en-US" sz="2600" b="1" dirty="0">
                <a:solidFill>
                  <a:srgbClr val="0EA5E9"/>
                </a:solidFill>
                <a:latin typeface="Cambria" pitchFamily="34" charset="0"/>
                <a:ea typeface="Cambria" pitchFamily="34" charset="-122"/>
                <a:cs typeface="Cambria" pitchFamily="34" charset="-120"/>
              </a:rPr>
              <a:t>150M+</a:t>
            </a:r>
            <a:endParaRPr lang="en-US" sz="2600" dirty="0"/>
          </a:p>
        </p:txBody>
      </p:sp>
      <p:sp>
        <p:nvSpPr>
          <p:cNvPr id="9" name="Text 7"/>
          <p:cNvSpPr/>
          <p:nvPr/>
        </p:nvSpPr>
        <p:spPr>
          <a:xfrm>
            <a:off x="2638044" y="1920240"/>
            <a:ext cx="1783080" cy="365760"/>
          </a:xfrm>
          <a:prstGeom prst="rect">
            <a:avLst/>
          </a:prstGeom>
          <a:noFill/>
          <a:ln/>
        </p:spPr>
        <p:txBody>
          <a:bodyPr wrap="square" lIns="0" tIns="0" rIns="0" bIns="0" rtlCol="0" anchor="ctr"/>
          <a:lstStyle/>
          <a:p>
            <a:pPr algn="ctr" indent="0" marL="0">
              <a:buNone/>
            </a:pPr>
            <a:r>
              <a:rPr lang="en-US" sz="1000" dirty="0">
                <a:solidFill>
                  <a:srgbClr val="475569"/>
                </a:solidFill>
                <a:latin typeface="Calibri" pitchFamily="34" charset="0"/>
                <a:ea typeface="Calibri" pitchFamily="34" charset="-122"/>
                <a:cs typeface="Calibri" pitchFamily="34" charset="-120"/>
              </a:rPr>
              <a:t>Téléchargements (avr. 2025)</a:t>
            </a:r>
            <a:endParaRPr lang="en-US" sz="1000" dirty="0"/>
          </a:p>
        </p:txBody>
      </p:sp>
      <p:sp>
        <p:nvSpPr>
          <p:cNvPr id="10" name="Shape 8"/>
          <p:cNvSpPr/>
          <p:nvPr/>
        </p:nvSpPr>
        <p:spPr>
          <a:xfrm>
            <a:off x="4631436" y="1325880"/>
            <a:ext cx="1965960" cy="1005840"/>
          </a:xfrm>
          <a:prstGeom prst="roundRect">
            <a:avLst>
              <a:gd name="adj" fmla="val 5455"/>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1" name="Text 9"/>
          <p:cNvSpPr/>
          <p:nvPr/>
        </p:nvSpPr>
        <p:spPr>
          <a:xfrm>
            <a:off x="4631436" y="1435608"/>
            <a:ext cx="1965960" cy="502920"/>
          </a:xfrm>
          <a:prstGeom prst="rect">
            <a:avLst/>
          </a:prstGeom>
          <a:noFill/>
          <a:ln/>
        </p:spPr>
        <p:txBody>
          <a:bodyPr wrap="square" lIns="0" tIns="0" rIns="0" bIns="0" rtlCol="0" anchor="ctr"/>
          <a:lstStyle/>
          <a:p>
            <a:pPr algn="ctr" indent="0" marL="0">
              <a:buNone/>
            </a:pPr>
            <a:r>
              <a:rPr lang="en-US" sz="2600" b="1" dirty="0">
                <a:solidFill>
                  <a:srgbClr val="0EA5E9"/>
                </a:solidFill>
                <a:latin typeface="Cambria" pitchFamily="34" charset="0"/>
                <a:ea typeface="Cambria" pitchFamily="34" charset="-122"/>
                <a:cs typeface="Cambria" pitchFamily="34" charset="-120"/>
              </a:rPr>
              <a:t>30+</a:t>
            </a:r>
            <a:endParaRPr lang="en-US" sz="2600" dirty="0"/>
          </a:p>
        </p:txBody>
      </p:sp>
      <p:sp>
        <p:nvSpPr>
          <p:cNvPr id="12" name="Text 10"/>
          <p:cNvSpPr/>
          <p:nvPr/>
        </p:nvSpPr>
        <p:spPr>
          <a:xfrm>
            <a:off x="4722876" y="1920240"/>
            <a:ext cx="1783080" cy="365760"/>
          </a:xfrm>
          <a:prstGeom prst="rect">
            <a:avLst/>
          </a:prstGeom>
          <a:noFill/>
          <a:ln/>
        </p:spPr>
        <p:txBody>
          <a:bodyPr wrap="square" lIns="0" tIns="0" rIns="0" bIns="0" rtlCol="0" anchor="ctr"/>
          <a:lstStyle/>
          <a:p>
            <a:pPr algn="ctr" indent="0" marL="0">
              <a:buNone/>
            </a:pPr>
            <a:r>
              <a:rPr lang="en-US" sz="1000" dirty="0">
                <a:solidFill>
                  <a:srgbClr val="475569"/>
                </a:solidFill>
                <a:latin typeface="Calibri" pitchFamily="34" charset="0"/>
                <a:ea typeface="Calibri" pitchFamily="34" charset="-122"/>
                <a:cs typeface="Calibri" pitchFamily="34" charset="-120"/>
              </a:rPr>
              <a:t>Adopters publics déclarés</a:t>
            </a:r>
            <a:endParaRPr lang="en-US" sz="1000" dirty="0"/>
          </a:p>
        </p:txBody>
      </p:sp>
      <p:sp>
        <p:nvSpPr>
          <p:cNvPr id="13" name="Shape 11"/>
          <p:cNvSpPr/>
          <p:nvPr/>
        </p:nvSpPr>
        <p:spPr>
          <a:xfrm>
            <a:off x="6716268" y="1325880"/>
            <a:ext cx="1965960" cy="1005840"/>
          </a:xfrm>
          <a:prstGeom prst="roundRect">
            <a:avLst>
              <a:gd name="adj" fmla="val 5455"/>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4" name="Text 12"/>
          <p:cNvSpPr/>
          <p:nvPr/>
        </p:nvSpPr>
        <p:spPr>
          <a:xfrm>
            <a:off x="6716268" y="1435608"/>
            <a:ext cx="1965960" cy="502920"/>
          </a:xfrm>
          <a:prstGeom prst="rect">
            <a:avLst/>
          </a:prstGeom>
          <a:noFill/>
          <a:ln/>
        </p:spPr>
        <p:txBody>
          <a:bodyPr wrap="square" lIns="0" tIns="0" rIns="0" bIns="0" rtlCol="0" anchor="ctr"/>
          <a:lstStyle/>
          <a:p>
            <a:pPr algn="ctr" indent="0" marL="0">
              <a:buNone/>
            </a:pPr>
            <a:r>
              <a:rPr lang="en-US" sz="2600" b="1" dirty="0">
                <a:solidFill>
                  <a:srgbClr val="0EA5E9"/>
                </a:solidFill>
                <a:latin typeface="Cambria" pitchFamily="34" charset="0"/>
                <a:ea typeface="Cambria" pitchFamily="34" charset="-122"/>
                <a:cs typeface="Cambria" pitchFamily="34" charset="-120"/>
              </a:rPr>
              <a:t>+400%</a:t>
            </a:r>
            <a:endParaRPr lang="en-US" sz="2600" dirty="0"/>
          </a:p>
        </p:txBody>
      </p:sp>
      <p:sp>
        <p:nvSpPr>
          <p:cNvPr id="15" name="Text 13"/>
          <p:cNvSpPr/>
          <p:nvPr/>
        </p:nvSpPr>
        <p:spPr>
          <a:xfrm>
            <a:off x="6807708" y="1920240"/>
            <a:ext cx="1783080" cy="365760"/>
          </a:xfrm>
          <a:prstGeom prst="rect">
            <a:avLst/>
          </a:prstGeom>
          <a:noFill/>
          <a:ln/>
        </p:spPr>
        <p:txBody>
          <a:bodyPr wrap="square" lIns="0" tIns="0" rIns="0" bIns="0" rtlCol="0" anchor="ctr"/>
          <a:lstStyle/>
          <a:p>
            <a:pPr algn="ctr" indent="0" marL="0">
              <a:buNone/>
            </a:pPr>
            <a:r>
              <a:rPr lang="en-US" sz="1000" dirty="0">
                <a:solidFill>
                  <a:srgbClr val="475569"/>
                </a:solidFill>
                <a:latin typeface="Calibri" pitchFamily="34" charset="0"/>
                <a:ea typeface="Calibri" pitchFamily="34" charset="-122"/>
                <a:cs typeface="Calibri" pitchFamily="34" charset="-120"/>
              </a:rPr>
              <a:t>Contributeurs depuis incubation</a:t>
            </a:r>
            <a:endParaRPr lang="en-US" sz="1000" dirty="0"/>
          </a:p>
        </p:txBody>
      </p:sp>
      <p:sp>
        <p:nvSpPr>
          <p:cNvPr id="16" name="Text 14"/>
          <p:cNvSpPr/>
          <p:nvPr/>
        </p:nvSpPr>
        <p:spPr>
          <a:xfrm>
            <a:off x="457200" y="2514600"/>
            <a:ext cx="8229600" cy="274320"/>
          </a:xfrm>
          <a:prstGeom prst="rect">
            <a:avLst/>
          </a:prstGeom>
          <a:noFill/>
          <a:ln/>
        </p:spPr>
        <p:txBody>
          <a:bodyPr wrap="square" lIns="0" tIns="0" rIns="0" bIns="0" rtlCol="0" anchor="ctr"/>
          <a:lstStyle/>
          <a:p>
            <a:pPr indent="0" marL="0">
              <a:buNone/>
            </a:pPr>
            <a:r>
              <a:rPr lang="en-US" sz="1500" b="1" dirty="0">
                <a:solidFill>
                  <a:srgbClr val="0F172A"/>
                </a:solidFill>
                <a:latin typeface="Cambria" pitchFamily="34" charset="0"/>
                <a:ea typeface="Cambria" pitchFamily="34" charset="-122"/>
                <a:cs typeface="Cambria" pitchFamily="34" charset="-120"/>
              </a:rPr>
              <a:t>Quelques adopters publics</a:t>
            </a:r>
            <a:endParaRPr lang="en-US" sz="1500" dirty="0"/>
          </a:p>
        </p:txBody>
      </p:sp>
      <p:sp>
        <p:nvSpPr>
          <p:cNvPr id="17" name="Shape 15"/>
          <p:cNvSpPr/>
          <p:nvPr/>
        </p:nvSpPr>
        <p:spPr>
          <a:xfrm>
            <a:off x="457200" y="2834640"/>
            <a:ext cx="1965960" cy="502920"/>
          </a:xfrm>
          <a:prstGeom prst="roundRect">
            <a:avLst>
              <a:gd name="adj" fmla="val 7273"/>
            </a:avLst>
          </a:prstGeom>
          <a:solidFill>
            <a:srgbClr val="FFFFFF"/>
          </a:solidFill>
          <a:ln w="6350">
            <a:solidFill>
              <a:srgbClr val="E2E8F0"/>
            </a:solidFill>
            <a:prstDash val="solid"/>
          </a:ln>
        </p:spPr>
      </p:sp>
      <p:sp>
        <p:nvSpPr>
          <p:cNvPr id="18" name="Text 16"/>
          <p:cNvSpPr/>
          <p:nvPr/>
        </p:nvSpPr>
        <p:spPr>
          <a:xfrm>
            <a:off x="457200" y="283464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Shopify</a:t>
            </a:r>
            <a:endParaRPr lang="en-US" sz="1200" dirty="0"/>
          </a:p>
        </p:txBody>
      </p:sp>
      <p:sp>
        <p:nvSpPr>
          <p:cNvPr id="19" name="Shape 17"/>
          <p:cNvSpPr/>
          <p:nvPr/>
        </p:nvSpPr>
        <p:spPr>
          <a:xfrm>
            <a:off x="2542032" y="2834640"/>
            <a:ext cx="1965960" cy="502920"/>
          </a:xfrm>
          <a:prstGeom prst="roundRect">
            <a:avLst>
              <a:gd name="adj" fmla="val 7273"/>
            </a:avLst>
          </a:prstGeom>
          <a:solidFill>
            <a:srgbClr val="FFFFFF"/>
          </a:solidFill>
          <a:ln w="6350">
            <a:solidFill>
              <a:srgbClr val="E2E8F0"/>
            </a:solidFill>
            <a:prstDash val="solid"/>
          </a:ln>
        </p:spPr>
      </p:sp>
      <p:sp>
        <p:nvSpPr>
          <p:cNvPr id="20" name="Text 18"/>
          <p:cNvSpPr/>
          <p:nvPr/>
        </p:nvSpPr>
        <p:spPr>
          <a:xfrm>
            <a:off x="2542032" y="283464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GitLab</a:t>
            </a:r>
            <a:endParaRPr lang="en-US" sz="1200" dirty="0"/>
          </a:p>
        </p:txBody>
      </p:sp>
      <p:sp>
        <p:nvSpPr>
          <p:cNvPr id="21" name="Shape 19"/>
          <p:cNvSpPr/>
          <p:nvPr/>
        </p:nvSpPr>
        <p:spPr>
          <a:xfrm>
            <a:off x="4626864" y="2834640"/>
            <a:ext cx="1965960" cy="502920"/>
          </a:xfrm>
          <a:prstGeom prst="roundRect">
            <a:avLst>
              <a:gd name="adj" fmla="val 7273"/>
            </a:avLst>
          </a:prstGeom>
          <a:solidFill>
            <a:srgbClr val="FFFFFF"/>
          </a:solidFill>
          <a:ln w="6350">
            <a:solidFill>
              <a:srgbClr val="E2E8F0"/>
            </a:solidFill>
            <a:prstDash val="solid"/>
          </a:ln>
        </p:spPr>
      </p:sp>
      <p:sp>
        <p:nvSpPr>
          <p:cNvPr id="22" name="Text 20"/>
          <p:cNvSpPr/>
          <p:nvPr/>
        </p:nvSpPr>
        <p:spPr>
          <a:xfrm>
            <a:off x="4626864" y="283464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Vinted</a:t>
            </a:r>
            <a:endParaRPr lang="en-US" sz="1200" dirty="0"/>
          </a:p>
        </p:txBody>
      </p:sp>
      <p:sp>
        <p:nvSpPr>
          <p:cNvPr id="23" name="Shape 21"/>
          <p:cNvSpPr/>
          <p:nvPr/>
        </p:nvSpPr>
        <p:spPr>
          <a:xfrm>
            <a:off x="6711696" y="2834640"/>
            <a:ext cx="1965960" cy="502920"/>
          </a:xfrm>
          <a:prstGeom prst="roundRect">
            <a:avLst>
              <a:gd name="adj" fmla="val 7273"/>
            </a:avLst>
          </a:prstGeom>
          <a:solidFill>
            <a:srgbClr val="FFFFFF"/>
          </a:solidFill>
          <a:ln w="6350">
            <a:solidFill>
              <a:srgbClr val="E2E8F0"/>
            </a:solidFill>
            <a:prstDash val="solid"/>
          </a:ln>
        </p:spPr>
      </p:sp>
      <p:sp>
        <p:nvSpPr>
          <p:cNvPr id="24" name="Text 22"/>
          <p:cNvSpPr/>
          <p:nvPr/>
        </p:nvSpPr>
        <p:spPr>
          <a:xfrm>
            <a:off x="6711696" y="283464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Qonto</a:t>
            </a:r>
            <a:endParaRPr lang="en-US" sz="1200" dirty="0"/>
          </a:p>
        </p:txBody>
      </p:sp>
      <p:sp>
        <p:nvSpPr>
          <p:cNvPr id="25" name="Shape 23"/>
          <p:cNvSpPr/>
          <p:nvPr/>
        </p:nvSpPr>
        <p:spPr>
          <a:xfrm>
            <a:off x="457200" y="3429000"/>
            <a:ext cx="1965960" cy="502920"/>
          </a:xfrm>
          <a:prstGeom prst="roundRect">
            <a:avLst>
              <a:gd name="adj" fmla="val 7273"/>
            </a:avLst>
          </a:prstGeom>
          <a:solidFill>
            <a:srgbClr val="FFFFFF"/>
          </a:solidFill>
          <a:ln w="6350">
            <a:solidFill>
              <a:srgbClr val="E2E8F0"/>
            </a:solidFill>
            <a:prstDash val="solid"/>
          </a:ln>
        </p:spPr>
      </p:sp>
      <p:sp>
        <p:nvSpPr>
          <p:cNvPr id="26" name="Text 24"/>
          <p:cNvSpPr/>
          <p:nvPr/>
        </p:nvSpPr>
        <p:spPr>
          <a:xfrm>
            <a:off x="457200" y="342900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Cisco</a:t>
            </a:r>
            <a:endParaRPr lang="en-US" sz="1200" dirty="0"/>
          </a:p>
        </p:txBody>
      </p:sp>
      <p:sp>
        <p:nvSpPr>
          <p:cNvPr id="27" name="Shape 25"/>
          <p:cNvSpPr/>
          <p:nvPr/>
        </p:nvSpPr>
        <p:spPr>
          <a:xfrm>
            <a:off x="2542032" y="3429000"/>
            <a:ext cx="1965960" cy="502920"/>
          </a:xfrm>
          <a:prstGeom prst="roundRect">
            <a:avLst>
              <a:gd name="adj" fmla="val 7273"/>
            </a:avLst>
          </a:prstGeom>
          <a:solidFill>
            <a:srgbClr val="FFFFFF"/>
          </a:solidFill>
          <a:ln w="6350">
            <a:solidFill>
              <a:srgbClr val="E2E8F0"/>
            </a:solidFill>
            <a:prstDash val="solid"/>
          </a:ln>
        </p:spPr>
      </p:sp>
      <p:sp>
        <p:nvSpPr>
          <p:cNvPr id="28" name="Text 26"/>
          <p:cNvSpPr/>
          <p:nvPr/>
        </p:nvSpPr>
        <p:spPr>
          <a:xfrm>
            <a:off x="2542032" y="342900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Skyscanner</a:t>
            </a:r>
            <a:endParaRPr lang="en-US" sz="1200" dirty="0"/>
          </a:p>
        </p:txBody>
      </p:sp>
      <p:sp>
        <p:nvSpPr>
          <p:cNvPr id="29" name="Shape 27"/>
          <p:cNvSpPr/>
          <p:nvPr/>
        </p:nvSpPr>
        <p:spPr>
          <a:xfrm>
            <a:off x="4626864" y="3429000"/>
            <a:ext cx="1965960" cy="502920"/>
          </a:xfrm>
          <a:prstGeom prst="roundRect">
            <a:avLst>
              <a:gd name="adj" fmla="val 7273"/>
            </a:avLst>
          </a:prstGeom>
          <a:solidFill>
            <a:srgbClr val="FFFFFF"/>
          </a:solidFill>
          <a:ln w="6350">
            <a:solidFill>
              <a:srgbClr val="E2E8F0"/>
            </a:solidFill>
            <a:prstDash val="solid"/>
          </a:ln>
        </p:spPr>
      </p:sp>
      <p:sp>
        <p:nvSpPr>
          <p:cNvPr id="30" name="Text 28"/>
          <p:cNvSpPr/>
          <p:nvPr/>
        </p:nvSpPr>
        <p:spPr>
          <a:xfrm>
            <a:off x="4626864" y="342900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Booz Allen</a:t>
            </a:r>
            <a:endParaRPr lang="en-US" sz="1200" dirty="0"/>
          </a:p>
        </p:txBody>
      </p:sp>
      <p:sp>
        <p:nvSpPr>
          <p:cNvPr id="31" name="Shape 29"/>
          <p:cNvSpPr/>
          <p:nvPr/>
        </p:nvSpPr>
        <p:spPr>
          <a:xfrm>
            <a:off x="6711696" y="3429000"/>
            <a:ext cx="1965960" cy="502920"/>
          </a:xfrm>
          <a:prstGeom prst="roundRect">
            <a:avLst>
              <a:gd name="adj" fmla="val 7273"/>
            </a:avLst>
          </a:prstGeom>
          <a:solidFill>
            <a:srgbClr val="FFFFFF"/>
          </a:solidFill>
          <a:ln w="6350">
            <a:solidFill>
              <a:srgbClr val="E2E8F0"/>
            </a:solidFill>
            <a:prstDash val="solid"/>
          </a:ln>
        </p:spPr>
      </p:sp>
      <p:sp>
        <p:nvSpPr>
          <p:cNvPr id="32" name="Text 30"/>
          <p:cNvSpPr/>
          <p:nvPr/>
        </p:nvSpPr>
        <p:spPr>
          <a:xfrm>
            <a:off x="6711696" y="3429000"/>
            <a:ext cx="1965960" cy="502920"/>
          </a:xfrm>
          <a:prstGeom prst="rect">
            <a:avLst/>
          </a:prstGeom>
          <a:noFill/>
          <a:ln/>
        </p:spPr>
        <p:txBody>
          <a:bodyPr wrap="square" lIns="0" tIns="0" rIns="0" bIns="0" rtlCol="0" anchor="ctr"/>
          <a:lstStyle/>
          <a:p>
            <a:pPr algn="ctr" indent="0" marL="0">
              <a:buNone/>
            </a:pPr>
            <a:r>
              <a:rPr lang="en-US" sz="1200" b="1" dirty="0">
                <a:solidFill>
                  <a:srgbClr val="0F172A"/>
                </a:solidFill>
                <a:latin typeface="Calibri" pitchFamily="34" charset="0"/>
                <a:ea typeface="Calibri" pitchFamily="34" charset="-122"/>
                <a:cs typeface="Calibri" pitchFamily="34" charset="-120"/>
              </a:rPr>
              <a:t>Apple (maintainers)</a:t>
            </a:r>
            <a:endParaRPr lang="en-US" sz="1200" dirty="0"/>
          </a:p>
        </p:txBody>
      </p:sp>
      <p:sp>
        <p:nvSpPr>
          <p:cNvPr id="33" name="Text 31"/>
          <p:cNvSpPr/>
          <p:nvPr/>
        </p:nvSpPr>
        <p:spPr>
          <a:xfrm>
            <a:off x="457200" y="4526280"/>
            <a:ext cx="8229600" cy="274320"/>
          </a:xfrm>
          <a:prstGeom prst="rect">
            <a:avLst/>
          </a:prstGeom>
          <a:noFill/>
          <a:ln/>
        </p:spPr>
        <p:txBody>
          <a:bodyPr wrap="square" lIns="0" tIns="0" rIns="0" bIns="0" rtlCol="0" anchor="ctr"/>
          <a:lstStyle/>
          <a:p>
            <a:pPr indent="0" marL="0">
              <a:buNone/>
            </a:pPr>
            <a:r>
              <a:rPr lang="en-US" sz="900" i="1" dirty="0">
                <a:solidFill>
                  <a:srgbClr val="475569"/>
                </a:solidFill>
                <a:latin typeface="Calibri" pitchFamily="34" charset="0"/>
                <a:ea typeface="Calibri" pitchFamily="34" charset="-122"/>
                <a:cs typeface="Calibri" pitchFamily="34" charset="-120"/>
              </a:rPr>
              <a:t>Source : annonce officielle CNCF (févr. 2024) et bilan Sysdig avril 2025.</a:t>
            </a:r>
            <a:endParaRPr lang="en-US" sz="900" dirty="0"/>
          </a:p>
        </p:txBody>
      </p:sp>
      <p:sp>
        <p:nvSpPr>
          <p:cNvPr id="34" name="Text 32"/>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35" name="Text 33"/>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0EA5E9"/>
                </a:solidFill>
                <a:latin typeface="Calibri" pitchFamily="34" charset="0"/>
                <a:ea typeface="Calibri" pitchFamily="34" charset="-122"/>
                <a:cs typeface="Calibri" pitchFamily="34" charset="-120"/>
              </a:rPr>
              <a:t>02  ·  CAS D'USAGE PROFESSIONNEL</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Falco au sein d'un SOC / d'une Blue Team</a:t>
            </a:r>
            <a:endParaRPr lang="en-US" sz="2800" dirty="0"/>
          </a:p>
        </p:txBody>
      </p:sp>
      <p:sp>
        <p:nvSpPr>
          <p:cNvPr id="4" name="Shape 2"/>
          <p:cNvSpPr/>
          <p:nvPr/>
        </p:nvSpPr>
        <p:spPr>
          <a:xfrm>
            <a:off x="457200" y="1325880"/>
            <a:ext cx="4023360" cy="1417320"/>
          </a:xfrm>
          <a:prstGeom prst="roundRect">
            <a:avLst>
              <a:gd name="adj" fmla="val 38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5" name="Shape 3"/>
          <p:cNvSpPr/>
          <p:nvPr/>
        </p:nvSpPr>
        <p:spPr>
          <a:xfrm>
            <a:off x="640080" y="1508760"/>
            <a:ext cx="502920" cy="502920"/>
          </a:xfrm>
          <a:prstGeom prst="ellipse">
            <a:avLst/>
          </a:prstGeom>
          <a:solidFill>
            <a:srgbClr val="FFFFFF"/>
          </a:solidFill>
          <a:ln w="19050">
            <a:solidFill>
              <a:srgbClr val="DC2626"/>
            </a:solidFill>
            <a:prstDash val="solid"/>
          </a:ln>
        </p:spPr>
      </p:sp>
      <p:pic>
        <p:nvPicPr>
          <p:cNvPr id="6" name="Image 0" descr="preencoded.png"/>
          <p:cNvPicPr>
            <a:picLocks noChangeAspect="1"/>
          </p:cNvPicPr>
          <p:nvPr/>
        </p:nvPicPr>
        <p:blipFill>
          <a:blip r:embed="rId1"/>
          <a:stretch>
            <a:fillRect/>
          </a:stretch>
        </p:blipFill>
        <p:spPr>
          <a:xfrm>
            <a:off x="749808" y="1618488"/>
            <a:ext cx="283464" cy="283464"/>
          </a:xfrm>
          <a:prstGeom prst="rect">
            <a:avLst/>
          </a:prstGeom>
        </p:spPr>
      </p:pic>
      <p:sp>
        <p:nvSpPr>
          <p:cNvPr id="7" name="Text 4"/>
          <p:cNvSpPr/>
          <p:nvPr/>
        </p:nvSpPr>
        <p:spPr>
          <a:xfrm>
            <a:off x="1280160" y="1490472"/>
            <a:ext cx="3108960" cy="36576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Détection d'intrusion conteneur</a:t>
            </a:r>
            <a:endParaRPr lang="en-US" sz="1400" dirty="0"/>
          </a:p>
        </p:txBody>
      </p:sp>
      <p:sp>
        <p:nvSpPr>
          <p:cNvPr id="8" name="Text 5"/>
          <p:cNvSpPr/>
          <p:nvPr/>
        </p:nvSpPr>
        <p:spPr>
          <a:xfrm>
            <a:off x="640080" y="2075688"/>
            <a:ext cx="3657600" cy="59436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Shell ouvert dans un pod en prod, exécution de binaires hors image, lecture de /etc/shadow, escalade de privilèges via setuid.</a:t>
            </a:r>
            <a:endParaRPr lang="en-US" sz="1100" dirty="0"/>
          </a:p>
        </p:txBody>
      </p:sp>
      <p:sp>
        <p:nvSpPr>
          <p:cNvPr id="9" name="Shape 6"/>
          <p:cNvSpPr/>
          <p:nvPr/>
        </p:nvSpPr>
        <p:spPr>
          <a:xfrm>
            <a:off x="4663440" y="1325880"/>
            <a:ext cx="4023360" cy="1417320"/>
          </a:xfrm>
          <a:prstGeom prst="roundRect">
            <a:avLst>
              <a:gd name="adj" fmla="val 38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0" name="Shape 7"/>
          <p:cNvSpPr/>
          <p:nvPr/>
        </p:nvSpPr>
        <p:spPr>
          <a:xfrm>
            <a:off x="4846320" y="1508760"/>
            <a:ext cx="502920" cy="502920"/>
          </a:xfrm>
          <a:prstGeom prst="ellipse">
            <a:avLst/>
          </a:prstGeom>
          <a:solidFill>
            <a:srgbClr val="FFFFFF"/>
          </a:solidFill>
          <a:ln w="19050">
            <a:solidFill>
              <a:srgbClr val="0EA5E9"/>
            </a:solidFill>
            <a:prstDash val="solid"/>
          </a:ln>
        </p:spPr>
      </p:sp>
      <p:pic>
        <p:nvPicPr>
          <p:cNvPr id="11" name="Image 1" descr="preencoded.png"/>
          <p:cNvPicPr>
            <a:picLocks noChangeAspect="1"/>
          </p:cNvPicPr>
          <p:nvPr/>
        </p:nvPicPr>
        <p:blipFill>
          <a:blip r:embed="rId2"/>
          <a:stretch>
            <a:fillRect/>
          </a:stretch>
        </p:blipFill>
        <p:spPr>
          <a:xfrm>
            <a:off x="4956048" y="1618488"/>
            <a:ext cx="283464" cy="283464"/>
          </a:xfrm>
          <a:prstGeom prst="rect">
            <a:avLst/>
          </a:prstGeom>
        </p:spPr>
      </p:pic>
      <p:sp>
        <p:nvSpPr>
          <p:cNvPr id="12" name="Text 8"/>
          <p:cNvSpPr/>
          <p:nvPr/>
        </p:nvSpPr>
        <p:spPr>
          <a:xfrm>
            <a:off x="5486400" y="1490472"/>
            <a:ext cx="3108960" cy="36576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Surveillance d'activité réseau</a:t>
            </a:r>
            <a:endParaRPr lang="en-US" sz="1400" dirty="0"/>
          </a:p>
        </p:txBody>
      </p:sp>
      <p:sp>
        <p:nvSpPr>
          <p:cNvPr id="13" name="Text 9"/>
          <p:cNvSpPr/>
          <p:nvPr/>
        </p:nvSpPr>
        <p:spPr>
          <a:xfrm>
            <a:off x="4846320" y="2075688"/>
            <a:ext cx="3657600" cy="59436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Connexions sortantes inattendues (C2), utilisation d'outils réseau (nc, curl) dans un conteneur applicatif, port scans.</a:t>
            </a:r>
            <a:endParaRPr lang="en-US" sz="1100" dirty="0"/>
          </a:p>
        </p:txBody>
      </p:sp>
      <p:sp>
        <p:nvSpPr>
          <p:cNvPr id="14" name="Shape 10"/>
          <p:cNvSpPr/>
          <p:nvPr/>
        </p:nvSpPr>
        <p:spPr>
          <a:xfrm>
            <a:off x="457200" y="2926080"/>
            <a:ext cx="4023360" cy="1417320"/>
          </a:xfrm>
          <a:prstGeom prst="roundRect">
            <a:avLst>
              <a:gd name="adj" fmla="val 38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15" name="Shape 11"/>
          <p:cNvSpPr/>
          <p:nvPr/>
        </p:nvSpPr>
        <p:spPr>
          <a:xfrm>
            <a:off x="640080" y="3108960"/>
            <a:ext cx="502920" cy="502920"/>
          </a:xfrm>
          <a:prstGeom prst="ellipse">
            <a:avLst/>
          </a:prstGeom>
          <a:solidFill>
            <a:srgbClr val="FFFFFF"/>
          </a:solidFill>
          <a:ln w="19050">
            <a:solidFill>
              <a:srgbClr val="F59E0B"/>
            </a:solidFill>
            <a:prstDash val="solid"/>
          </a:ln>
        </p:spPr>
      </p:sp>
      <p:pic>
        <p:nvPicPr>
          <p:cNvPr id="16" name="Image 2" descr="preencoded.png"/>
          <p:cNvPicPr>
            <a:picLocks noChangeAspect="1"/>
          </p:cNvPicPr>
          <p:nvPr/>
        </p:nvPicPr>
        <p:blipFill>
          <a:blip r:embed="rId3"/>
          <a:stretch>
            <a:fillRect/>
          </a:stretch>
        </p:blipFill>
        <p:spPr>
          <a:xfrm>
            <a:off x="749808" y="3218688"/>
            <a:ext cx="283464" cy="283464"/>
          </a:xfrm>
          <a:prstGeom prst="rect">
            <a:avLst/>
          </a:prstGeom>
        </p:spPr>
      </p:pic>
      <p:sp>
        <p:nvSpPr>
          <p:cNvPr id="17" name="Text 12"/>
          <p:cNvSpPr/>
          <p:nvPr/>
        </p:nvSpPr>
        <p:spPr>
          <a:xfrm>
            <a:off x="1280160" y="3090672"/>
            <a:ext cx="3108960" cy="36576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Conformité et audit</a:t>
            </a:r>
            <a:endParaRPr lang="en-US" sz="1400" dirty="0"/>
          </a:p>
        </p:txBody>
      </p:sp>
      <p:sp>
        <p:nvSpPr>
          <p:cNvPr id="18" name="Text 13"/>
          <p:cNvSpPr/>
          <p:nvPr/>
        </p:nvSpPr>
        <p:spPr>
          <a:xfrm>
            <a:off x="640080" y="3675888"/>
            <a:ext cx="3657600" cy="59436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Traçabilité des actions sensibles (modifications de config, accès aux secrets), preuves pour PCI-DSS / ISO 27001.</a:t>
            </a:r>
            <a:endParaRPr lang="en-US" sz="1100" dirty="0"/>
          </a:p>
        </p:txBody>
      </p:sp>
      <p:sp>
        <p:nvSpPr>
          <p:cNvPr id="19" name="Shape 14"/>
          <p:cNvSpPr/>
          <p:nvPr/>
        </p:nvSpPr>
        <p:spPr>
          <a:xfrm>
            <a:off x="4663440" y="2926080"/>
            <a:ext cx="4023360" cy="1417320"/>
          </a:xfrm>
          <a:prstGeom prst="roundRect">
            <a:avLst>
              <a:gd name="adj" fmla="val 3871"/>
            </a:avLst>
          </a:prstGeom>
          <a:solidFill>
            <a:srgbClr val="F8FAFC"/>
          </a:solidFill>
          <a:ln w="6350">
            <a:solidFill>
              <a:srgbClr val="E2E8F0"/>
            </a:solidFill>
            <a:prstDash val="solid"/>
          </a:ln>
          <a:effectLst>
            <a:outerShdw sx="100000" sy="100000" kx="0" ky="0" algn="bl" rotWithShape="0" blurRad="101600" dist="25400" dir="5400000">
              <a:srgbClr val="000000">
                <a:alpha val="12000"/>
              </a:srgbClr>
            </a:outerShdw>
          </a:effectLst>
        </p:spPr>
      </p:sp>
      <p:sp>
        <p:nvSpPr>
          <p:cNvPr id="20" name="Shape 15"/>
          <p:cNvSpPr/>
          <p:nvPr/>
        </p:nvSpPr>
        <p:spPr>
          <a:xfrm>
            <a:off x="4846320" y="3108960"/>
            <a:ext cx="502920" cy="502920"/>
          </a:xfrm>
          <a:prstGeom prst="ellipse">
            <a:avLst/>
          </a:prstGeom>
          <a:solidFill>
            <a:srgbClr val="FFFFFF"/>
          </a:solidFill>
          <a:ln w="19050">
            <a:solidFill>
              <a:srgbClr val="10B981"/>
            </a:solidFill>
            <a:prstDash val="solid"/>
          </a:ln>
        </p:spPr>
      </p:sp>
      <p:pic>
        <p:nvPicPr>
          <p:cNvPr id="21" name="Image 3" descr="preencoded.png"/>
          <p:cNvPicPr>
            <a:picLocks noChangeAspect="1"/>
          </p:cNvPicPr>
          <p:nvPr/>
        </p:nvPicPr>
        <p:blipFill>
          <a:blip r:embed="rId4"/>
          <a:stretch>
            <a:fillRect/>
          </a:stretch>
        </p:blipFill>
        <p:spPr>
          <a:xfrm>
            <a:off x="4956048" y="3218688"/>
            <a:ext cx="283464" cy="283464"/>
          </a:xfrm>
          <a:prstGeom prst="rect">
            <a:avLst/>
          </a:prstGeom>
        </p:spPr>
      </p:pic>
      <p:sp>
        <p:nvSpPr>
          <p:cNvPr id="22" name="Text 16"/>
          <p:cNvSpPr/>
          <p:nvPr/>
        </p:nvSpPr>
        <p:spPr>
          <a:xfrm>
            <a:off x="5486400" y="3090672"/>
            <a:ext cx="3108960" cy="36576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Alimentation du SIEM</a:t>
            </a:r>
            <a:endParaRPr lang="en-US" sz="1400" dirty="0"/>
          </a:p>
        </p:txBody>
      </p:sp>
      <p:sp>
        <p:nvSpPr>
          <p:cNvPr id="23" name="Text 17"/>
          <p:cNvSpPr/>
          <p:nvPr/>
        </p:nvSpPr>
        <p:spPr>
          <a:xfrm>
            <a:off x="4846320" y="3675888"/>
            <a:ext cx="3657600" cy="594360"/>
          </a:xfrm>
          <a:prstGeom prst="rect">
            <a:avLst/>
          </a:prstGeom>
          <a:noFill/>
          <a:ln/>
        </p:spPr>
        <p:txBody>
          <a:bodyPr wrap="square" lIns="0" tIns="0" rIns="0" bIns="0" rtlCol="0" anchor="ctr"/>
          <a:lstStyle/>
          <a:p>
            <a:pPr indent="0" marL="0">
              <a:buNone/>
            </a:pPr>
            <a:r>
              <a:rPr lang="en-US" sz="1100" dirty="0">
                <a:solidFill>
                  <a:srgbClr val="475569"/>
                </a:solidFill>
                <a:latin typeface="Calibri" pitchFamily="34" charset="0"/>
                <a:ea typeface="Calibri" pitchFamily="34" charset="-122"/>
                <a:cs typeface="Calibri" pitchFamily="34" charset="-120"/>
              </a:rPr>
              <a:t>Falcosidekick exporte vers Splunk, Elastic, Datadog, AlertManager, Slack. Plugins cloud (AWS CloudTrail, Okta, GitHub).</a:t>
            </a:r>
            <a:endParaRPr lang="en-US" sz="1100" dirty="0"/>
          </a:p>
        </p:txBody>
      </p:sp>
      <p:sp>
        <p:nvSpPr>
          <p:cNvPr id="24" name="Text 18"/>
          <p:cNvSpPr/>
          <p:nvPr/>
        </p:nvSpPr>
        <p:spPr>
          <a:xfrm>
            <a:off x="457200" y="4434840"/>
            <a:ext cx="8229600" cy="274320"/>
          </a:xfrm>
          <a:prstGeom prst="rect">
            <a:avLst/>
          </a:prstGeom>
          <a:noFill/>
          <a:ln/>
        </p:spPr>
        <p:txBody>
          <a:bodyPr wrap="square" lIns="0" tIns="0" rIns="0" bIns="0" rtlCol="0" anchor="ctr"/>
          <a:lstStyle/>
          <a:p>
            <a:pPr indent="0" marL="0">
              <a:buNone/>
            </a:pPr>
            <a:r>
              <a:rPr lang="en-US" sz="900" i="1" dirty="0">
                <a:solidFill>
                  <a:srgbClr val="475569"/>
                </a:solidFill>
                <a:latin typeface="Calibri" pitchFamily="34" charset="0"/>
                <a:ea typeface="Calibri" pitchFamily="34" charset="-122"/>
                <a:cs typeface="Calibri" pitchFamily="34" charset="-120"/>
              </a:rPr>
              <a:t>Source : annonce CNCF Falco graduation (2024) et intégration Stratoshark annoncée à KubeCon NA 2025.</a:t>
            </a:r>
            <a:endParaRPr lang="en-US" sz="900" dirty="0"/>
          </a:p>
        </p:txBody>
      </p:sp>
      <p:sp>
        <p:nvSpPr>
          <p:cNvPr id="25" name="Text 19"/>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26" name="Text 20"/>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0EA5E9"/>
                </a:solidFill>
                <a:latin typeface="Calibri" pitchFamily="34" charset="0"/>
                <a:ea typeface="Calibri" pitchFamily="34" charset="-122"/>
                <a:cs typeface="Calibri" pitchFamily="34" charset="-120"/>
              </a:rPr>
              <a:t>02  ·  CAS D'USAGE PROFESSIONNEL</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Avantages et limites en entreprise</a:t>
            </a:r>
            <a:endParaRPr lang="en-US" sz="2800" dirty="0"/>
          </a:p>
        </p:txBody>
      </p:sp>
      <p:sp>
        <p:nvSpPr>
          <p:cNvPr id="4" name="Shape 2"/>
          <p:cNvSpPr/>
          <p:nvPr/>
        </p:nvSpPr>
        <p:spPr>
          <a:xfrm>
            <a:off x="457200" y="1325880"/>
            <a:ext cx="4023360" cy="3200400"/>
          </a:xfrm>
          <a:prstGeom prst="roundRect">
            <a:avLst>
              <a:gd name="adj" fmla="val 1714"/>
            </a:avLst>
          </a:prstGeom>
          <a:solidFill>
            <a:srgbClr val="ECFDF5"/>
          </a:solidFill>
          <a:ln w="12700">
            <a:solidFill>
              <a:srgbClr val="10B981"/>
            </a:solidFill>
            <a:prstDash val="solid"/>
          </a:ln>
        </p:spPr>
      </p:sp>
      <p:pic>
        <p:nvPicPr>
          <p:cNvPr id="5" name="Image 0" descr="preencoded.png"/>
          <p:cNvPicPr>
            <a:picLocks noChangeAspect="1"/>
          </p:cNvPicPr>
          <p:nvPr/>
        </p:nvPicPr>
        <p:blipFill>
          <a:blip r:embed="rId1"/>
          <a:stretch>
            <a:fillRect/>
          </a:stretch>
        </p:blipFill>
        <p:spPr>
          <a:xfrm>
            <a:off x="640080" y="1490472"/>
            <a:ext cx="320040" cy="320040"/>
          </a:xfrm>
          <a:prstGeom prst="rect">
            <a:avLst/>
          </a:prstGeom>
        </p:spPr>
      </p:pic>
      <p:sp>
        <p:nvSpPr>
          <p:cNvPr id="6" name="Text 3"/>
          <p:cNvSpPr/>
          <p:nvPr/>
        </p:nvSpPr>
        <p:spPr>
          <a:xfrm>
            <a:off x="1051560" y="1463040"/>
            <a:ext cx="2743200" cy="365760"/>
          </a:xfrm>
          <a:prstGeom prst="rect">
            <a:avLst/>
          </a:prstGeom>
          <a:noFill/>
          <a:ln/>
        </p:spPr>
        <p:txBody>
          <a:bodyPr wrap="square" lIns="0" tIns="0" rIns="0" bIns="0" rtlCol="0" anchor="ctr"/>
          <a:lstStyle/>
          <a:p>
            <a:pPr indent="0" marL="0">
              <a:buNone/>
            </a:pPr>
            <a:r>
              <a:rPr lang="en-US" sz="1700" b="1" dirty="0">
                <a:solidFill>
                  <a:srgbClr val="065F46"/>
                </a:solidFill>
                <a:latin typeface="Cambria" pitchFamily="34" charset="0"/>
                <a:ea typeface="Cambria" pitchFamily="34" charset="-122"/>
                <a:cs typeface="Cambria" pitchFamily="34" charset="-120"/>
              </a:rPr>
              <a:t>Avantages</a:t>
            </a:r>
            <a:endParaRPr lang="en-US" sz="1700" dirty="0"/>
          </a:p>
        </p:txBody>
      </p:sp>
      <p:sp>
        <p:nvSpPr>
          <p:cNvPr id="7" name="Text 4"/>
          <p:cNvSpPr/>
          <p:nvPr/>
        </p:nvSpPr>
        <p:spPr>
          <a:xfrm>
            <a:off x="640080" y="1920240"/>
            <a:ext cx="3657600" cy="2468880"/>
          </a:xfrm>
          <a:prstGeom prst="rect">
            <a:avLst/>
          </a:prstGeom>
          <a:noFill/>
          <a:ln/>
        </p:spPr>
        <p:txBody>
          <a:bodyPr wrap="square" lIns="0" tIns="0" rIns="0" bIns="0" rtlCol="0" anchor="ctr"/>
          <a:lstStyle/>
          <a:p>
            <a:pPr marL="342900" indent="-342900">
              <a:spcAft>
                <a:spcPts val="400"/>
              </a:spcAft>
              <a:buSzPct val="100000"/>
              <a:buChar char="•"/>
            </a:pPr>
            <a:r>
              <a:rPr lang="en-US" sz="1150" dirty="0">
                <a:solidFill>
                  <a:srgbClr val="064E3B"/>
                </a:solidFill>
                <a:latin typeface="Calibri" pitchFamily="34" charset="0"/>
                <a:ea typeface="Calibri" pitchFamily="34" charset="-122"/>
                <a:cs typeface="Calibri" pitchFamily="34" charset="-120"/>
              </a:rPr>
              <a:t>Visibilité kernel-level sur tous les conteneurs</a:t>
            </a:r>
            <a:endParaRPr lang="en-US" sz="1150" dirty="0"/>
          </a:p>
          <a:p>
            <a:pPr marL="342900" indent="-342900">
              <a:spcAft>
                <a:spcPts val="400"/>
              </a:spcAft>
              <a:buSzPct val="100000"/>
              <a:buChar char="•"/>
            </a:pPr>
            <a:r>
              <a:rPr lang="en-US" sz="1150" dirty="0">
                <a:solidFill>
                  <a:srgbClr val="064E3B"/>
                </a:solidFill>
                <a:latin typeface="Calibri" pitchFamily="34" charset="0"/>
                <a:ea typeface="Calibri" pitchFamily="34" charset="-122"/>
                <a:cs typeface="Calibri" pitchFamily="34" charset="-120"/>
              </a:rPr>
              <a:t>Détection en temps réel (pas batch)</a:t>
            </a:r>
            <a:endParaRPr lang="en-US" sz="1150" dirty="0"/>
          </a:p>
          <a:p>
            <a:pPr marL="342900" indent="-342900">
              <a:spcAft>
                <a:spcPts val="400"/>
              </a:spcAft>
              <a:buSzPct val="100000"/>
              <a:buChar char="•"/>
            </a:pPr>
            <a:r>
              <a:rPr lang="en-US" sz="1150" dirty="0">
                <a:solidFill>
                  <a:srgbClr val="064E3B"/>
                </a:solidFill>
                <a:latin typeface="Calibri" pitchFamily="34" charset="0"/>
                <a:ea typeface="Calibri" pitchFamily="34" charset="-122"/>
                <a:cs typeface="Calibri" pitchFamily="34" charset="-120"/>
              </a:rPr>
              <a:t>100% open source, gouvernance CNCF, audit tiers</a:t>
            </a:r>
            <a:endParaRPr lang="en-US" sz="1150" dirty="0"/>
          </a:p>
          <a:p>
            <a:pPr marL="342900" indent="-342900">
              <a:spcAft>
                <a:spcPts val="400"/>
              </a:spcAft>
              <a:buSzPct val="100000"/>
              <a:buChar char="•"/>
            </a:pPr>
            <a:r>
              <a:rPr lang="en-US" sz="1150" dirty="0">
                <a:solidFill>
                  <a:srgbClr val="064E3B"/>
                </a:solidFill>
                <a:latin typeface="Calibri" pitchFamily="34" charset="0"/>
                <a:ea typeface="Calibri" pitchFamily="34" charset="-122"/>
                <a:cs typeface="Calibri" pitchFamily="34" charset="-120"/>
              </a:rPr>
              <a:t>modern_ebpf : pas de module noyau intrusif</a:t>
            </a:r>
            <a:endParaRPr lang="en-US" sz="1150" dirty="0"/>
          </a:p>
          <a:p>
            <a:pPr marL="342900" indent="-342900">
              <a:spcAft>
                <a:spcPts val="400"/>
              </a:spcAft>
              <a:buSzPct val="100000"/>
              <a:buChar char="•"/>
            </a:pPr>
            <a:r>
              <a:rPr lang="en-US" sz="1150" dirty="0">
                <a:solidFill>
                  <a:srgbClr val="064E3B"/>
                </a:solidFill>
                <a:latin typeface="Calibri" pitchFamily="34" charset="0"/>
                <a:ea typeface="Calibri" pitchFamily="34" charset="-122"/>
                <a:cs typeface="Calibri" pitchFamily="34" charset="-120"/>
              </a:rPr>
              <a:t>Règles YAML versionables (GitOps friendly)</a:t>
            </a:r>
            <a:endParaRPr lang="en-US" sz="1150" dirty="0"/>
          </a:p>
          <a:p>
            <a:pPr marL="342900" indent="-342900">
              <a:spcAft>
                <a:spcPts val="400"/>
              </a:spcAft>
              <a:buSzPct val="100000"/>
              <a:buChar char="•"/>
            </a:pPr>
            <a:r>
              <a:rPr lang="en-US" sz="1150" dirty="0">
                <a:solidFill>
                  <a:srgbClr val="064E3B"/>
                </a:solidFill>
                <a:latin typeface="Calibri" pitchFamily="34" charset="0"/>
                <a:ea typeface="Calibri" pitchFamily="34" charset="-122"/>
                <a:cs typeface="Calibri" pitchFamily="34" charset="-120"/>
              </a:rPr>
              <a:t>Plugins : AWS, Okta, GitHub, Kubernetes audit</a:t>
            </a:r>
            <a:endParaRPr lang="en-US" sz="1150" dirty="0"/>
          </a:p>
        </p:txBody>
      </p:sp>
      <p:sp>
        <p:nvSpPr>
          <p:cNvPr id="8" name="Shape 5"/>
          <p:cNvSpPr/>
          <p:nvPr/>
        </p:nvSpPr>
        <p:spPr>
          <a:xfrm>
            <a:off x="4663440" y="1325880"/>
            <a:ext cx="4023360" cy="3200400"/>
          </a:xfrm>
          <a:prstGeom prst="roundRect">
            <a:avLst>
              <a:gd name="adj" fmla="val 1714"/>
            </a:avLst>
          </a:prstGeom>
          <a:solidFill>
            <a:srgbClr val="FEF2F2"/>
          </a:solidFill>
          <a:ln w="12700">
            <a:solidFill>
              <a:srgbClr val="DC2626"/>
            </a:solidFill>
            <a:prstDash val="solid"/>
          </a:ln>
        </p:spPr>
      </p:sp>
      <p:pic>
        <p:nvPicPr>
          <p:cNvPr id="9" name="Image 1" descr="preencoded.png"/>
          <p:cNvPicPr>
            <a:picLocks noChangeAspect="1"/>
          </p:cNvPicPr>
          <p:nvPr/>
        </p:nvPicPr>
        <p:blipFill>
          <a:blip r:embed="rId2"/>
          <a:stretch>
            <a:fillRect/>
          </a:stretch>
        </p:blipFill>
        <p:spPr>
          <a:xfrm>
            <a:off x="4846320" y="1490472"/>
            <a:ext cx="320040" cy="320040"/>
          </a:xfrm>
          <a:prstGeom prst="rect">
            <a:avLst/>
          </a:prstGeom>
        </p:spPr>
      </p:pic>
      <p:sp>
        <p:nvSpPr>
          <p:cNvPr id="10" name="Text 6"/>
          <p:cNvSpPr/>
          <p:nvPr/>
        </p:nvSpPr>
        <p:spPr>
          <a:xfrm>
            <a:off x="5257800" y="1463040"/>
            <a:ext cx="2743200" cy="365760"/>
          </a:xfrm>
          <a:prstGeom prst="rect">
            <a:avLst/>
          </a:prstGeom>
          <a:noFill/>
          <a:ln/>
        </p:spPr>
        <p:txBody>
          <a:bodyPr wrap="square" lIns="0" tIns="0" rIns="0" bIns="0" rtlCol="0" anchor="ctr"/>
          <a:lstStyle/>
          <a:p>
            <a:pPr indent="0" marL="0">
              <a:buNone/>
            </a:pPr>
            <a:r>
              <a:rPr lang="en-US" sz="1700" b="1" dirty="0">
                <a:solidFill>
                  <a:srgbClr val="7F1D1D"/>
                </a:solidFill>
                <a:latin typeface="Cambria" pitchFamily="34" charset="0"/>
                <a:ea typeface="Cambria" pitchFamily="34" charset="-122"/>
                <a:cs typeface="Cambria" pitchFamily="34" charset="-120"/>
              </a:rPr>
              <a:t>Limites</a:t>
            </a:r>
            <a:endParaRPr lang="en-US" sz="1700" dirty="0"/>
          </a:p>
        </p:txBody>
      </p:sp>
      <p:sp>
        <p:nvSpPr>
          <p:cNvPr id="11" name="Text 7"/>
          <p:cNvSpPr/>
          <p:nvPr/>
        </p:nvSpPr>
        <p:spPr>
          <a:xfrm>
            <a:off x="4846320" y="1920240"/>
            <a:ext cx="3657600" cy="2468880"/>
          </a:xfrm>
          <a:prstGeom prst="rect">
            <a:avLst/>
          </a:prstGeom>
          <a:noFill/>
          <a:ln/>
        </p:spPr>
        <p:txBody>
          <a:bodyPr wrap="square" lIns="0" tIns="0" rIns="0" bIns="0" rtlCol="0" anchor="ctr"/>
          <a:lstStyle/>
          <a:p>
            <a:pPr marL="342900" indent="-342900">
              <a:spcAft>
                <a:spcPts val="400"/>
              </a:spcAft>
              <a:buSzPct val="100000"/>
              <a:buChar char="•"/>
            </a:pPr>
            <a:r>
              <a:rPr lang="en-US" sz="1150" dirty="0">
                <a:solidFill>
                  <a:srgbClr val="7F1D1D"/>
                </a:solidFill>
                <a:latin typeface="Calibri" pitchFamily="34" charset="0"/>
                <a:ea typeface="Calibri" pitchFamily="34" charset="-122"/>
                <a:cs typeface="Calibri" pitchFamily="34" charset="-120"/>
              </a:rPr>
              <a:t>Détection seule : pas de blocage natif (sans Talon)</a:t>
            </a:r>
            <a:endParaRPr lang="en-US" sz="1150" dirty="0"/>
          </a:p>
          <a:p>
            <a:pPr marL="342900" indent="-342900">
              <a:spcAft>
                <a:spcPts val="400"/>
              </a:spcAft>
              <a:buSzPct val="100000"/>
              <a:buChar char="•"/>
            </a:pPr>
            <a:r>
              <a:rPr lang="en-US" sz="1150" dirty="0">
                <a:solidFill>
                  <a:srgbClr val="7F1D1D"/>
                </a:solidFill>
                <a:latin typeface="Calibri" pitchFamily="34" charset="0"/>
                <a:ea typeface="Calibri" pitchFamily="34" charset="-122"/>
                <a:cs typeface="Calibri" pitchFamily="34" charset="-120"/>
              </a:rPr>
              <a:t>Bruit élevé avec les règles par défaut : tuning indispensable</a:t>
            </a:r>
            <a:endParaRPr lang="en-US" sz="1150" dirty="0"/>
          </a:p>
          <a:p>
            <a:pPr marL="342900" indent="-342900">
              <a:spcAft>
                <a:spcPts val="400"/>
              </a:spcAft>
              <a:buSzPct val="100000"/>
              <a:buChar char="•"/>
            </a:pPr>
            <a:r>
              <a:rPr lang="en-US" sz="1150" dirty="0">
                <a:solidFill>
                  <a:srgbClr val="7F1D1D"/>
                </a:solidFill>
                <a:latin typeface="Calibri" pitchFamily="34" charset="0"/>
                <a:ea typeface="Calibri" pitchFamily="34" charset="-122"/>
                <a:cs typeface="Calibri" pitchFamily="34" charset="-120"/>
              </a:rPr>
              <a:t>DaemonSet privilégié (privileged, hostPID) : surface d'attaque</a:t>
            </a:r>
            <a:endParaRPr lang="en-US" sz="1150" dirty="0"/>
          </a:p>
          <a:p>
            <a:pPr marL="342900" indent="-342900">
              <a:spcAft>
                <a:spcPts val="400"/>
              </a:spcAft>
              <a:buSzPct val="100000"/>
              <a:buChar char="•"/>
            </a:pPr>
            <a:r>
              <a:rPr lang="en-US" sz="1150" dirty="0">
                <a:solidFill>
                  <a:srgbClr val="7F1D1D"/>
                </a:solidFill>
                <a:latin typeface="Calibri" pitchFamily="34" charset="0"/>
                <a:ea typeface="Calibri" pitchFamily="34" charset="-122"/>
                <a:cs typeface="Calibri" pitchFamily="34" charset="-120"/>
              </a:rPr>
              <a:t>Kernel &gt;= 5.8 requis pour modern_ebpf</a:t>
            </a:r>
            <a:endParaRPr lang="en-US" sz="1150" dirty="0"/>
          </a:p>
          <a:p>
            <a:pPr marL="342900" indent="-342900">
              <a:spcAft>
                <a:spcPts val="400"/>
              </a:spcAft>
              <a:buSzPct val="100000"/>
              <a:buChar char="•"/>
            </a:pPr>
            <a:r>
              <a:rPr lang="en-US" sz="1150" dirty="0">
                <a:solidFill>
                  <a:srgbClr val="7F1D1D"/>
                </a:solidFill>
                <a:latin typeface="Calibri" pitchFamily="34" charset="0"/>
                <a:ea typeface="Calibri" pitchFamily="34" charset="-122"/>
                <a:cs typeface="Calibri" pitchFamily="34" charset="-120"/>
              </a:rPr>
              <a:t>Courbe d'apprentissage : DSL de règles à maîtriser</a:t>
            </a:r>
            <a:endParaRPr lang="en-US" sz="1150" dirty="0"/>
          </a:p>
          <a:p>
            <a:pPr marL="342900" indent="-342900">
              <a:spcAft>
                <a:spcPts val="400"/>
              </a:spcAft>
              <a:buSzPct val="100000"/>
              <a:buChar char="•"/>
            </a:pPr>
            <a:r>
              <a:rPr lang="en-US" sz="1150" dirty="0">
                <a:solidFill>
                  <a:srgbClr val="7F1D1D"/>
                </a:solidFill>
                <a:latin typeface="Calibri" pitchFamily="34" charset="0"/>
                <a:ea typeface="Calibri" pitchFamily="34" charset="-122"/>
                <a:cs typeface="Calibri" pitchFamily="34" charset="-120"/>
              </a:rPr>
              <a:t>Pas d'analyse comportementale ML (règles statiques)</a:t>
            </a:r>
            <a:endParaRPr lang="en-US" sz="1150" dirty="0"/>
          </a:p>
        </p:txBody>
      </p:sp>
      <p:sp>
        <p:nvSpPr>
          <p:cNvPr id="12" name="Text 8"/>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13" name="Text 9"/>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8229600" cy="274320"/>
          </a:xfrm>
          <a:prstGeom prst="rect">
            <a:avLst/>
          </a:prstGeom>
          <a:noFill/>
          <a:ln/>
        </p:spPr>
        <p:txBody>
          <a:bodyPr wrap="square" lIns="0" tIns="0" rIns="0" bIns="0" rtlCol="0" anchor="ctr"/>
          <a:lstStyle/>
          <a:p>
            <a:pPr indent="0" marL="0">
              <a:buNone/>
            </a:pPr>
            <a:r>
              <a:rPr lang="en-US" sz="1100" b="1" spc="400" kern="0" dirty="0">
                <a:solidFill>
                  <a:srgbClr val="10B981"/>
                </a:solidFill>
                <a:latin typeface="Calibri" pitchFamily="34" charset="0"/>
                <a:ea typeface="Calibri" pitchFamily="34" charset="-122"/>
                <a:cs typeface="Calibri" pitchFamily="34" charset="-120"/>
              </a:rPr>
              <a:t>03  ·  MISE EN OEUVRE TECHNIQUE</a:t>
            </a:r>
            <a:endParaRPr lang="en-US" sz="1100" dirty="0"/>
          </a:p>
        </p:txBody>
      </p:sp>
      <p:sp>
        <p:nvSpPr>
          <p:cNvPr id="3" name="Text 1"/>
          <p:cNvSpPr/>
          <p:nvPr/>
        </p:nvSpPr>
        <p:spPr>
          <a:xfrm>
            <a:off x="457200" y="502920"/>
            <a:ext cx="8229600" cy="548640"/>
          </a:xfrm>
          <a:prstGeom prst="rect">
            <a:avLst/>
          </a:prstGeom>
          <a:noFill/>
          <a:ln/>
        </p:spPr>
        <p:txBody>
          <a:bodyPr wrap="square" lIns="0" tIns="0" rIns="0" bIns="0" rtlCol="0" anchor="ctr"/>
          <a:lstStyle/>
          <a:p>
            <a:pPr indent="0" marL="0">
              <a:buNone/>
            </a:pPr>
            <a:r>
              <a:rPr lang="en-US" sz="2800" b="1" dirty="0">
                <a:solidFill>
                  <a:srgbClr val="0F172A"/>
                </a:solidFill>
                <a:latin typeface="Cambria" pitchFamily="34" charset="0"/>
                <a:ea typeface="Cambria" pitchFamily="34" charset="-122"/>
                <a:cs typeface="Cambria" pitchFamily="34" charset="-120"/>
              </a:rPr>
              <a:t>Environnement de TP et déploiement</a:t>
            </a:r>
            <a:endParaRPr lang="en-US" sz="2800" dirty="0"/>
          </a:p>
        </p:txBody>
      </p:sp>
      <p:sp>
        <p:nvSpPr>
          <p:cNvPr id="4" name="Text 2"/>
          <p:cNvSpPr/>
          <p:nvPr/>
        </p:nvSpPr>
        <p:spPr>
          <a:xfrm>
            <a:off x="457200" y="1325880"/>
            <a:ext cx="4114800" cy="27432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Stack technique</a:t>
            </a:r>
            <a:endParaRPr lang="en-US" sz="1400" dirty="0"/>
          </a:p>
        </p:txBody>
      </p:sp>
      <p:sp>
        <p:nvSpPr>
          <p:cNvPr id="5" name="Text 3"/>
          <p:cNvSpPr/>
          <p:nvPr/>
        </p:nvSpPr>
        <p:spPr>
          <a:xfrm>
            <a:off x="457200" y="1645920"/>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Plateforme</a:t>
            </a:r>
            <a:endParaRPr lang="en-US" sz="1050" dirty="0"/>
          </a:p>
        </p:txBody>
      </p:sp>
      <p:sp>
        <p:nvSpPr>
          <p:cNvPr id="6" name="Text 4"/>
          <p:cNvSpPr/>
          <p:nvPr/>
        </p:nvSpPr>
        <p:spPr>
          <a:xfrm>
            <a:off x="1783080" y="1645920"/>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GitHub Codespace (Ubuntu)</a:t>
            </a:r>
            <a:endParaRPr lang="en-US" sz="1000" dirty="0"/>
          </a:p>
        </p:txBody>
      </p:sp>
      <p:sp>
        <p:nvSpPr>
          <p:cNvPr id="7" name="Text 5"/>
          <p:cNvSpPr/>
          <p:nvPr/>
        </p:nvSpPr>
        <p:spPr>
          <a:xfrm>
            <a:off x="457200" y="1938528"/>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Kernel hôte</a:t>
            </a:r>
            <a:endParaRPr lang="en-US" sz="1050" dirty="0"/>
          </a:p>
        </p:txBody>
      </p:sp>
      <p:sp>
        <p:nvSpPr>
          <p:cNvPr id="8" name="Text 6"/>
          <p:cNvSpPr/>
          <p:nvPr/>
        </p:nvSpPr>
        <p:spPr>
          <a:xfrm>
            <a:off x="1783080" y="1938528"/>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6.8.0-1052-azure (&gt;= 5.8 requis)</a:t>
            </a:r>
            <a:endParaRPr lang="en-US" sz="1000" dirty="0"/>
          </a:p>
        </p:txBody>
      </p:sp>
      <p:sp>
        <p:nvSpPr>
          <p:cNvPr id="9" name="Text 7"/>
          <p:cNvSpPr/>
          <p:nvPr/>
        </p:nvSpPr>
        <p:spPr>
          <a:xfrm>
            <a:off x="457200" y="2231136"/>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Docker</a:t>
            </a:r>
            <a:endParaRPr lang="en-US" sz="1050" dirty="0"/>
          </a:p>
        </p:txBody>
      </p:sp>
      <p:sp>
        <p:nvSpPr>
          <p:cNvPr id="10" name="Text 8"/>
          <p:cNvSpPr/>
          <p:nvPr/>
        </p:nvSpPr>
        <p:spPr>
          <a:xfrm>
            <a:off x="1783080" y="2231136"/>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29.3.0</a:t>
            </a:r>
            <a:endParaRPr lang="en-US" sz="1000" dirty="0"/>
          </a:p>
        </p:txBody>
      </p:sp>
      <p:sp>
        <p:nvSpPr>
          <p:cNvPr id="11" name="Text 9"/>
          <p:cNvSpPr/>
          <p:nvPr/>
        </p:nvSpPr>
        <p:spPr>
          <a:xfrm>
            <a:off x="457200" y="2523744"/>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Cluster</a:t>
            </a:r>
            <a:endParaRPr lang="en-US" sz="1050" dirty="0"/>
          </a:p>
        </p:txBody>
      </p:sp>
      <p:sp>
        <p:nvSpPr>
          <p:cNvPr id="12" name="Text 10"/>
          <p:cNvSpPr/>
          <p:nvPr/>
        </p:nvSpPr>
        <p:spPr>
          <a:xfrm>
            <a:off x="1783080" y="2523744"/>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Kind v0.23.0, 'falco-demo' (1 control-plane)</a:t>
            </a:r>
            <a:endParaRPr lang="en-US" sz="1000" dirty="0"/>
          </a:p>
        </p:txBody>
      </p:sp>
      <p:sp>
        <p:nvSpPr>
          <p:cNvPr id="13" name="Text 11"/>
          <p:cNvSpPr/>
          <p:nvPr/>
        </p:nvSpPr>
        <p:spPr>
          <a:xfrm>
            <a:off x="457200" y="2816352"/>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kubectl</a:t>
            </a:r>
            <a:endParaRPr lang="en-US" sz="1050" dirty="0"/>
          </a:p>
        </p:txBody>
      </p:sp>
      <p:sp>
        <p:nvSpPr>
          <p:cNvPr id="14" name="Text 12"/>
          <p:cNvSpPr/>
          <p:nvPr/>
        </p:nvSpPr>
        <p:spPr>
          <a:xfrm>
            <a:off x="1783080" y="2816352"/>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v1.36.2</a:t>
            </a:r>
            <a:endParaRPr lang="en-US" sz="1000" dirty="0"/>
          </a:p>
        </p:txBody>
      </p:sp>
      <p:sp>
        <p:nvSpPr>
          <p:cNvPr id="15" name="Text 13"/>
          <p:cNvSpPr/>
          <p:nvPr/>
        </p:nvSpPr>
        <p:spPr>
          <a:xfrm>
            <a:off x="457200" y="3108960"/>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Helm</a:t>
            </a:r>
            <a:endParaRPr lang="en-US" sz="1050" dirty="0"/>
          </a:p>
        </p:txBody>
      </p:sp>
      <p:sp>
        <p:nvSpPr>
          <p:cNvPr id="16" name="Text 14"/>
          <p:cNvSpPr/>
          <p:nvPr/>
        </p:nvSpPr>
        <p:spPr>
          <a:xfrm>
            <a:off x="1783080" y="3108960"/>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v3.21.1 (chart falcosecurity/falco)</a:t>
            </a:r>
            <a:endParaRPr lang="en-US" sz="1000" dirty="0"/>
          </a:p>
        </p:txBody>
      </p:sp>
      <p:sp>
        <p:nvSpPr>
          <p:cNvPr id="17" name="Text 15"/>
          <p:cNvSpPr/>
          <p:nvPr/>
        </p:nvSpPr>
        <p:spPr>
          <a:xfrm>
            <a:off x="457200" y="3401568"/>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Driver</a:t>
            </a:r>
            <a:endParaRPr lang="en-US" sz="1050" dirty="0"/>
          </a:p>
        </p:txBody>
      </p:sp>
      <p:sp>
        <p:nvSpPr>
          <p:cNvPr id="18" name="Text 16"/>
          <p:cNvSpPr/>
          <p:nvPr/>
        </p:nvSpPr>
        <p:spPr>
          <a:xfrm>
            <a:off x="1783080" y="3401568"/>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modern_ebpf</a:t>
            </a:r>
            <a:endParaRPr lang="en-US" sz="1000" dirty="0"/>
          </a:p>
        </p:txBody>
      </p:sp>
      <p:sp>
        <p:nvSpPr>
          <p:cNvPr id="19" name="Text 17"/>
          <p:cNvSpPr/>
          <p:nvPr/>
        </p:nvSpPr>
        <p:spPr>
          <a:xfrm>
            <a:off x="457200" y="3694176"/>
            <a:ext cx="1280160" cy="274320"/>
          </a:xfrm>
          <a:prstGeom prst="rect">
            <a:avLst/>
          </a:prstGeom>
          <a:noFill/>
          <a:ln/>
        </p:spPr>
        <p:txBody>
          <a:bodyPr wrap="square" lIns="0" tIns="0" rIns="0" bIns="0" rtlCol="0" anchor="ctr"/>
          <a:lstStyle/>
          <a:p>
            <a:pPr indent="0" marL="0">
              <a:buNone/>
            </a:pPr>
            <a:r>
              <a:rPr lang="en-US" sz="1050" b="1" dirty="0">
                <a:solidFill>
                  <a:srgbClr val="475569"/>
                </a:solidFill>
                <a:latin typeface="Calibri" pitchFamily="34" charset="0"/>
                <a:ea typeface="Calibri" pitchFamily="34" charset="-122"/>
                <a:cs typeface="Calibri" pitchFamily="34" charset="-120"/>
              </a:rPr>
              <a:t>Falco</a:t>
            </a:r>
            <a:endParaRPr lang="en-US" sz="1050" dirty="0"/>
          </a:p>
        </p:txBody>
      </p:sp>
      <p:sp>
        <p:nvSpPr>
          <p:cNvPr id="20" name="Text 18"/>
          <p:cNvSpPr/>
          <p:nvPr/>
        </p:nvSpPr>
        <p:spPr>
          <a:xfrm>
            <a:off x="1783080" y="3694176"/>
            <a:ext cx="2743200" cy="274320"/>
          </a:xfrm>
          <a:prstGeom prst="rect">
            <a:avLst/>
          </a:prstGeom>
          <a:noFill/>
          <a:ln/>
        </p:spPr>
        <p:txBody>
          <a:bodyPr wrap="square" lIns="0" tIns="0" rIns="0" bIns="0" rtlCol="0" anchor="ctr"/>
          <a:lstStyle/>
          <a:p>
            <a:pPr indent="0" marL="0">
              <a:buNone/>
            </a:pPr>
            <a:r>
              <a:rPr lang="en-US" sz="1000" dirty="0">
                <a:solidFill>
                  <a:srgbClr val="0F172A"/>
                </a:solidFill>
                <a:latin typeface="Courier New" pitchFamily="34" charset="0"/>
                <a:ea typeface="Courier New" pitchFamily="34" charset="-122"/>
                <a:cs typeface="Courier New" pitchFamily="34" charset="-120"/>
              </a:rPr>
              <a:t>DaemonSet 2/2 Running, 0 restart</a:t>
            </a:r>
            <a:endParaRPr lang="en-US" sz="1000" dirty="0"/>
          </a:p>
        </p:txBody>
      </p:sp>
      <p:sp>
        <p:nvSpPr>
          <p:cNvPr id="21" name="Text 19"/>
          <p:cNvSpPr/>
          <p:nvPr/>
        </p:nvSpPr>
        <p:spPr>
          <a:xfrm>
            <a:off x="4846320" y="1325880"/>
            <a:ext cx="3840480" cy="274320"/>
          </a:xfrm>
          <a:prstGeom prst="rect">
            <a:avLst/>
          </a:prstGeom>
          <a:noFill/>
          <a:ln/>
        </p:spPr>
        <p:txBody>
          <a:bodyPr wrap="square" lIns="0" tIns="0" rIns="0" bIns="0" rtlCol="0" anchor="ctr"/>
          <a:lstStyle/>
          <a:p>
            <a:pPr indent="0" marL="0">
              <a:buNone/>
            </a:pPr>
            <a:r>
              <a:rPr lang="en-US" sz="1400" b="1" dirty="0">
                <a:solidFill>
                  <a:srgbClr val="0F172A"/>
                </a:solidFill>
                <a:latin typeface="Cambria" pitchFamily="34" charset="0"/>
                <a:ea typeface="Cambria" pitchFamily="34" charset="-122"/>
                <a:cs typeface="Cambria" pitchFamily="34" charset="-120"/>
              </a:rPr>
              <a:t>Déploiement (4 commandes)</a:t>
            </a:r>
            <a:endParaRPr lang="en-US" sz="1400" dirty="0"/>
          </a:p>
        </p:txBody>
      </p:sp>
      <p:sp>
        <p:nvSpPr>
          <p:cNvPr id="22" name="Shape 20"/>
          <p:cNvSpPr/>
          <p:nvPr/>
        </p:nvSpPr>
        <p:spPr>
          <a:xfrm>
            <a:off x="4846320" y="1645920"/>
            <a:ext cx="3840480" cy="2743200"/>
          </a:xfrm>
          <a:prstGeom prst="roundRect">
            <a:avLst>
              <a:gd name="adj" fmla="val 2000"/>
            </a:avLst>
          </a:prstGeom>
          <a:solidFill>
            <a:srgbClr val="0F172A"/>
          </a:solidFill>
          <a:ln w="12700">
            <a:solidFill>
              <a:srgbClr val="0F172A"/>
            </a:solidFill>
            <a:prstDash val="solid"/>
          </a:ln>
        </p:spPr>
      </p:sp>
      <p:sp>
        <p:nvSpPr>
          <p:cNvPr id="23" name="Text 21"/>
          <p:cNvSpPr/>
          <p:nvPr/>
        </p:nvSpPr>
        <p:spPr>
          <a:xfrm>
            <a:off x="4983480" y="1737360"/>
            <a:ext cx="3611880" cy="2606040"/>
          </a:xfrm>
          <a:prstGeom prst="rect">
            <a:avLst/>
          </a:prstGeom>
          <a:noFill/>
          <a:ln/>
        </p:spPr>
        <p:txBody>
          <a:bodyPr wrap="square" lIns="0" tIns="0" rIns="0" bIns="0" rtlCol="0" anchor="t"/>
          <a:lstStyle/>
          <a:p>
            <a:pPr indent="0" marL="0">
              <a:buNone/>
            </a:pPr>
            <a:r>
              <a:rPr lang="en-US" sz="1000" dirty="0">
                <a:solidFill>
                  <a:srgbClr val="10B981"/>
                </a:solidFill>
                <a:latin typeface="Courier New" pitchFamily="34" charset="0"/>
                <a:ea typeface="Courier New" pitchFamily="34" charset="-122"/>
                <a:cs typeface="Courier New" pitchFamily="34" charset="-120"/>
              </a:rPr>
              <a:t>$ kind create cluster --name falco-demo</a:t>
            </a:r>
            <a:endParaRPr lang="en-US" sz="1000" dirty="0"/>
          </a:p>
          <a:p>
            <a:pPr indent="0" marL="0">
              <a:buNone/>
            </a:pPr>
            <a:endParaRPr lang="en-US" sz="1000" dirty="0"/>
          </a:p>
          <a:p>
            <a:pPr indent="0" marL="0">
              <a:buNone/>
            </a:pPr>
            <a:r>
              <a:rPr lang="en-US" sz="1000" dirty="0">
                <a:solidFill>
                  <a:srgbClr val="10B981"/>
                </a:solidFill>
                <a:latin typeface="Courier New" pitchFamily="34" charset="0"/>
                <a:ea typeface="Courier New" pitchFamily="34" charset="-122"/>
                <a:cs typeface="Courier New" pitchFamily="34" charset="-120"/>
              </a:rPr>
              <a:t>$ helm repo add falcosecurity \</a:t>
            </a:r>
            <a:endParaRPr lang="en-US" sz="1000" dirty="0"/>
          </a:p>
          <a:p>
            <a:pPr indent="0" marL="0">
              <a:buNone/>
            </a:pPr>
            <a:r>
              <a:rPr lang="en-US" sz="1000" dirty="0">
                <a:solidFill>
                  <a:srgbClr val="F1F5F9"/>
                </a:solidFill>
                <a:latin typeface="Courier New" pitchFamily="34" charset="0"/>
                <a:ea typeface="Courier New" pitchFamily="34" charset="-122"/>
                <a:cs typeface="Courier New" pitchFamily="34" charset="-120"/>
              </a:rPr>
              <a:t>    https://falcosecurity.github.io/charts</a:t>
            </a:r>
            <a:endParaRPr lang="en-US" sz="1000" dirty="0"/>
          </a:p>
          <a:p>
            <a:pPr indent="0" marL="0">
              <a:buNone/>
            </a:pPr>
            <a:endParaRPr lang="en-US" sz="1000" dirty="0"/>
          </a:p>
          <a:p>
            <a:pPr indent="0" marL="0">
              <a:buNone/>
            </a:pPr>
            <a:r>
              <a:rPr lang="en-US" sz="1000" dirty="0">
                <a:solidFill>
                  <a:srgbClr val="10B981"/>
                </a:solidFill>
                <a:latin typeface="Courier New" pitchFamily="34" charset="0"/>
                <a:ea typeface="Courier New" pitchFamily="34" charset="-122"/>
                <a:cs typeface="Courier New" pitchFamily="34" charset="-120"/>
              </a:rPr>
              <a:t>$ helm install falco falcosecurity/falco \</a:t>
            </a:r>
            <a:endParaRPr lang="en-US" sz="1000" dirty="0"/>
          </a:p>
          <a:p>
            <a:pPr indent="0" marL="0">
              <a:buNone/>
            </a:pPr>
            <a:r>
              <a:rPr lang="en-US" sz="1000" dirty="0">
                <a:solidFill>
                  <a:srgbClr val="F1F5F9"/>
                </a:solidFill>
                <a:latin typeface="Courier New" pitchFamily="34" charset="0"/>
                <a:ea typeface="Courier New" pitchFamily="34" charset="-122"/>
                <a:cs typeface="Courier New" pitchFamily="34" charset="-120"/>
              </a:rPr>
              <a:t>    --namespace falco --create-namespace \</a:t>
            </a:r>
            <a:endParaRPr lang="en-US" sz="1000" dirty="0"/>
          </a:p>
          <a:p>
            <a:pPr indent="0" marL="0">
              <a:buNone/>
            </a:pPr>
            <a:r>
              <a:rPr lang="en-US" sz="1000" dirty="0">
                <a:solidFill>
                  <a:srgbClr val="F1F5F9"/>
                </a:solidFill>
                <a:latin typeface="Courier New" pitchFamily="34" charset="0"/>
                <a:ea typeface="Courier New" pitchFamily="34" charset="-122"/>
                <a:cs typeface="Courier New" pitchFamily="34" charset="-120"/>
              </a:rPr>
              <a:t>    --set driver.kind=modern_ebpf</a:t>
            </a:r>
            <a:endParaRPr lang="en-US" sz="1000" dirty="0"/>
          </a:p>
          <a:p>
            <a:pPr indent="0" marL="0">
              <a:buNone/>
            </a:pPr>
            <a:endParaRPr lang="en-US" sz="1000" dirty="0"/>
          </a:p>
          <a:p>
            <a:pPr indent="0" marL="0">
              <a:buNone/>
            </a:pPr>
            <a:r>
              <a:rPr lang="en-US" sz="1000" dirty="0">
                <a:solidFill>
                  <a:srgbClr val="10B981"/>
                </a:solidFill>
                <a:latin typeface="Courier New" pitchFamily="34" charset="0"/>
                <a:ea typeface="Courier New" pitchFamily="34" charset="-122"/>
                <a:cs typeface="Courier New" pitchFamily="34" charset="-120"/>
              </a:rPr>
              <a:t>$ kubectl get pods -n falco</a:t>
            </a:r>
            <a:endParaRPr lang="en-US" sz="1000" dirty="0"/>
          </a:p>
          <a:p>
            <a:pPr indent="0" marL="0">
              <a:buNone/>
            </a:pPr>
            <a:r>
              <a:rPr lang="en-US" sz="1000" dirty="0">
                <a:solidFill>
                  <a:srgbClr val="F1F5F9"/>
                </a:solidFill>
                <a:latin typeface="Courier New" pitchFamily="34" charset="0"/>
                <a:ea typeface="Courier New" pitchFamily="34" charset="-122"/>
                <a:cs typeface="Courier New" pitchFamily="34" charset="-120"/>
              </a:rPr>
              <a:t>  falco-xxx   2/2   Running   0</a:t>
            </a:r>
            <a:endParaRPr lang="en-US" sz="1000" dirty="0"/>
          </a:p>
        </p:txBody>
      </p:sp>
      <p:sp>
        <p:nvSpPr>
          <p:cNvPr id="24" name="Text 22"/>
          <p:cNvSpPr/>
          <p:nvPr/>
        </p:nvSpPr>
        <p:spPr>
          <a:xfrm>
            <a:off x="457200" y="4823460"/>
            <a:ext cx="5486400" cy="228600"/>
          </a:xfrm>
          <a:prstGeom prst="rect">
            <a:avLst/>
          </a:prstGeom>
          <a:noFill/>
          <a:ln/>
        </p:spPr>
        <p:txBody>
          <a:bodyPr wrap="square" lIns="0" tIns="0" rIns="0" bIns="0" rtlCol="0" anchor="ctr"/>
          <a:lstStyle/>
          <a:p>
            <a:pPr indent="0" marL="0">
              <a:buNone/>
            </a:pPr>
            <a:r>
              <a:rPr lang="en-US" sz="900" dirty="0">
                <a:solidFill>
                  <a:srgbClr val="475569"/>
                </a:solidFill>
                <a:latin typeface="Calibri" pitchFamily="34" charset="0"/>
                <a:ea typeface="Calibri" pitchFamily="34" charset="-122"/>
                <a:cs typeface="Calibri" pitchFamily="34" charset="-120"/>
              </a:rPr>
              <a:t>Falco - Runtime Security Kubernetes</a:t>
            </a:r>
            <a:endParaRPr lang="en-US" sz="900" dirty="0"/>
          </a:p>
        </p:txBody>
      </p:sp>
      <p:sp>
        <p:nvSpPr>
          <p:cNvPr id="25" name="Text 23"/>
          <p:cNvSpPr/>
          <p:nvPr/>
        </p:nvSpPr>
        <p:spPr>
          <a:xfrm>
            <a:off x="8503920" y="4823460"/>
            <a:ext cx="182880" cy="228600"/>
          </a:xfrm>
          <a:prstGeom prst="rect">
            <a:avLst/>
          </a:prstGeom>
          <a:noFill/>
          <a:ln/>
        </p:spPr>
        <p:txBody>
          <a:bodyPr wrap="square" lIns="0" tIns="0" rIns="0" bIns="0" rtlCol="0" anchor="ctr"/>
          <a:lstStyle/>
          <a:p>
            <a:pPr algn="r" indent="0" marL="0">
              <a:buNone/>
            </a:pPr>
            <a:r>
              <a:rPr lang="en-US" sz="900" dirty="0">
                <a:solidFill>
                  <a:srgbClr val="475569"/>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Falco - Détection de menaces runtime (eBPF)</dc:title>
  <dc:subject>PptxGenJS Presentation</dc:subject>
  <dc:creator>Morgan Salhi</dc:creator>
  <cp:lastModifiedBy>Morgan Salhi</cp:lastModifiedBy>
  <cp:revision>1</cp:revision>
  <dcterms:created xsi:type="dcterms:W3CDTF">2026-06-14T15:17:19Z</dcterms:created>
  <dcterms:modified xsi:type="dcterms:W3CDTF">2026-06-14T15:17:19Z</dcterms:modified>
</cp:coreProperties>
</file>